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444" r:id="rId2"/>
    <p:sldId id="445" r:id="rId3"/>
    <p:sldId id="446" r:id="rId4"/>
    <p:sldId id="447" r:id="rId5"/>
    <p:sldId id="448" r:id="rId6"/>
    <p:sldId id="440" r:id="rId7"/>
    <p:sldId id="449" r:id="rId8"/>
    <p:sldId id="488" r:id="rId9"/>
    <p:sldId id="401" r:id="rId10"/>
    <p:sldId id="487" r:id="rId11"/>
    <p:sldId id="489" r:id="rId12"/>
    <p:sldId id="442" r:id="rId13"/>
    <p:sldId id="400" r:id="rId14"/>
    <p:sldId id="412" r:id="rId15"/>
    <p:sldId id="426" r:id="rId16"/>
    <p:sldId id="413" r:id="rId17"/>
    <p:sldId id="460" r:id="rId18"/>
    <p:sldId id="461" r:id="rId19"/>
    <p:sldId id="478" r:id="rId20"/>
    <p:sldId id="494" r:id="rId21"/>
    <p:sldId id="496" r:id="rId22"/>
    <p:sldId id="503" r:id="rId23"/>
    <p:sldId id="495" r:id="rId24"/>
    <p:sldId id="500" r:id="rId25"/>
    <p:sldId id="477" r:id="rId26"/>
    <p:sldId id="463" r:id="rId27"/>
    <p:sldId id="480" r:id="rId28"/>
    <p:sldId id="491" r:id="rId29"/>
    <p:sldId id="501" r:id="rId30"/>
    <p:sldId id="464" r:id="rId31"/>
    <p:sldId id="465" r:id="rId32"/>
    <p:sldId id="466" r:id="rId33"/>
    <p:sldId id="499" r:id="rId34"/>
    <p:sldId id="467" r:id="rId35"/>
    <p:sldId id="468" r:id="rId36"/>
    <p:sldId id="490" r:id="rId37"/>
    <p:sldId id="473" r:id="rId38"/>
    <p:sldId id="469" r:id="rId39"/>
    <p:sldId id="498" r:id="rId40"/>
    <p:sldId id="471" r:id="rId41"/>
    <p:sldId id="482" r:id="rId42"/>
    <p:sldId id="472" r:id="rId43"/>
    <p:sldId id="48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59553-03EC-40D5-A234-04A172A66109}" v="44" dt="2021-02-04T14:15:09.22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41" autoAdjust="0"/>
  </p:normalViewPr>
  <p:slideViewPr>
    <p:cSldViewPr snapToGrid="0">
      <p:cViewPr varScale="1">
        <p:scale>
          <a:sx n="56" d="100"/>
          <a:sy n="56" d="100"/>
        </p:scale>
        <p:origin x="1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鈴木 真由美" userId="a501ebbd8c8569ad" providerId="LiveId" clId="{5852A7C2-410E-4258-BE1C-369453F592AD}"/>
    <pc:docChg chg="delSld">
      <pc:chgData name="鈴木 真由美" userId="a501ebbd8c8569ad" providerId="LiveId" clId="{5852A7C2-410E-4258-BE1C-369453F592AD}" dt="2021-01-17T08:39:22.700" v="25" actId="2696"/>
      <pc:docMkLst>
        <pc:docMk/>
      </pc:docMkLst>
      <pc:sldChg chg="del">
        <pc:chgData name="鈴木 真由美" userId="a501ebbd8c8569ad" providerId="LiveId" clId="{5852A7C2-410E-4258-BE1C-369453F592AD}" dt="2021-01-17T08:39:13.427" v="1" actId="2696"/>
        <pc:sldMkLst>
          <pc:docMk/>
          <pc:sldMk cId="4072717178" sldId="306"/>
        </pc:sldMkLst>
      </pc:sldChg>
      <pc:sldChg chg="del">
        <pc:chgData name="鈴木 真由美" userId="a501ebbd8c8569ad" providerId="LiveId" clId="{5852A7C2-410E-4258-BE1C-369453F592AD}" dt="2021-01-17T08:39:14.011" v="4" actId="2696"/>
        <pc:sldMkLst>
          <pc:docMk/>
          <pc:sldMk cId="2363722181" sldId="319"/>
        </pc:sldMkLst>
      </pc:sldChg>
      <pc:sldChg chg="del">
        <pc:chgData name="鈴木 真由美" userId="a501ebbd8c8569ad" providerId="LiveId" clId="{5852A7C2-410E-4258-BE1C-369453F592AD}" dt="2021-01-17T08:39:16.666" v="11" actId="2696"/>
        <pc:sldMkLst>
          <pc:docMk/>
          <pc:sldMk cId="2709994137" sldId="321"/>
        </pc:sldMkLst>
      </pc:sldChg>
      <pc:sldChg chg="del">
        <pc:chgData name="鈴木 真由美" userId="a501ebbd8c8569ad" providerId="LiveId" clId="{5852A7C2-410E-4258-BE1C-369453F592AD}" dt="2021-01-17T08:39:14.981" v="9" actId="2696"/>
        <pc:sldMkLst>
          <pc:docMk/>
          <pc:sldMk cId="4142376330" sldId="326"/>
        </pc:sldMkLst>
      </pc:sldChg>
      <pc:sldChg chg="del">
        <pc:chgData name="鈴木 真由美" userId="a501ebbd8c8569ad" providerId="LiveId" clId="{5852A7C2-410E-4258-BE1C-369453F592AD}" dt="2021-01-17T08:39:14.584" v="8" actId="2696"/>
        <pc:sldMkLst>
          <pc:docMk/>
          <pc:sldMk cId="2522878223" sldId="328"/>
        </pc:sldMkLst>
      </pc:sldChg>
      <pc:sldChg chg="del">
        <pc:chgData name="鈴木 真由美" userId="a501ebbd8c8569ad" providerId="LiveId" clId="{5852A7C2-410E-4258-BE1C-369453F592AD}" dt="2021-01-17T08:39:14.264" v="5" actId="2696"/>
        <pc:sldMkLst>
          <pc:docMk/>
          <pc:sldMk cId="3251471336" sldId="329"/>
        </pc:sldMkLst>
      </pc:sldChg>
      <pc:sldChg chg="del">
        <pc:chgData name="鈴木 真由美" userId="a501ebbd8c8569ad" providerId="LiveId" clId="{5852A7C2-410E-4258-BE1C-369453F592AD}" dt="2021-01-17T08:39:14.392" v="6" actId="2696"/>
        <pc:sldMkLst>
          <pc:docMk/>
          <pc:sldMk cId="2220867847" sldId="330"/>
        </pc:sldMkLst>
      </pc:sldChg>
      <pc:sldChg chg="del">
        <pc:chgData name="鈴木 真由美" userId="a501ebbd8c8569ad" providerId="LiveId" clId="{5852A7C2-410E-4258-BE1C-369453F592AD}" dt="2021-01-17T08:39:13.894" v="3" actId="2696"/>
        <pc:sldMkLst>
          <pc:docMk/>
          <pc:sldMk cId="72471489" sldId="331"/>
        </pc:sldMkLst>
      </pc:sldChg>
      <pc:sldChg chg="del">
        <pc:chgData name="鈴木 真由美" userId="a501ebbd8c8569ad" providerId="LiveId" clId="{5852A7C2-410E-4258-BE1C-369453F592AD}" dt="2021-01-17T08:39:15.592" v="10" actId="2696"/>
        <pc:sldMkLst>
          <pc:docMk/>
          <pc:sldMk cId="2232203375" sldId="332"/>
        </pc:sldMkLst>
      </pc:sldChg>
      <pc:sldChg chg="del">
        <pc:chgData name="鈴木 真由美" userId="a501ebbd8c8569ad" providerId="LiveId" clId="{5852A7C2-410E-4258-BE1C-369453F592AD}" dt="2021-01-17T08:39:16.824" v="12" actId="2696"/>
        <pc:sldMkLst>
          <pc:docMk/>
          <pc:sldMk cId="3463802241" sldId="339"/>
        </pc:sldMkLst>
      </pc:sldChg>
      <pc:sldChg chg="del">
        <pc:chgData name="鈴木 真由美" userId="a501ebbd8c8569ad" providerId="LiveId" clId="{5852A7C2-410E-4258-BE1C-369453F592AD}" dt="2021-01-17T08:39:17.671" v="16" actId="2696"/>
        <pc:sldMkLst>
          <pc:docMk/>
          <pc:sldMk cId="3412806302" sldId="364"/>
        </pc:sldMkLst>
      </pc:sldChg>
      <pc:sldChg chg="del">
        <pc:chgData name="鈴木 真由美" userId="a501ebbd8c8569ad" providerId="LiveId" clId="{5852A7C2-410E-4258-BE1C-369453F592AD}" dt="2021-01-17T08:39:13.062" v="0" actId="2696"/>
        <pc:sldMkLst>
          <pc:docMk/>
          <pc:sldMk cId="913269408" sldId="376"/>
        </pc:sldMkLst>
      </pc:sldChg>
      <pc:sldChg chg="del">
        <pc:chgData name="鈴木 真由美" userId="a501ebbd8c8569ad" providerId="LiveId" clId="{5852A7C2-410E-4258-BE1C-369453F592AD}" dt="2021-01-17T08:39:14.496" v="7" actId="2696"/>
        <pc:sldMkLst>
          <pc:docMk/>
          <pc:sldMk cId="53223404" sldId="377"/>
        </pc:sldMkLst>
      </pc:sldChg>
      <pc:sldChg chg="del">
        <pc:chgData name="鈴木 真由美" userId="a501ebbd8c8569ad" providerId="LiveId" clId="{5852A7C2-410E-4258-BE1C-369453F592AD}" dt="2021-01-17T08:39:16.970" v="13" actId="2696"/>
        <pc:sldMkLst>
          <pc:docMk/>
          <pc:sldMk cId="3287387526" sldId="380"/>
        </pc:sldMkLst>
      </pc:sldChg>
      <pc:sldChg chg="del">
        <pc:chgData name="鈴木 真由美" userId="a501ebbd8c8569ad" providerId="LiveId" clId="{5852A7C2-410E-4258-BE1C-369453F592AD}" dt="2021-01-17T08:39:17.785" v="17" actId="2696"/>
        <pc:sldMkLst>
          <pc:docMk/>
          <pc:sldMk cId="1445395150" sldId="383"/>
        </pc:sldMkLst>
      </pc:sldChg>
      <pc:sldChg chg="del">
        <pc:chgData name="鈴木 真由美" userId="a501ebbd8c8569ad" providerId="LiveId" clId="{5852A7C2-410E-4258-BE1C-369453F592AD}" dt="2021-01-17T08:39:17.042" v="14" actId="2696"/>
        <pc:sldMkLst>
          <pc:docMk/>
          <pc:sldMk cId="3511080499" sldId="387"/>
        </pc:sldMkLst>
      </pc:sldChg>
      <pc:sldChg chg="del">
        <pc:chgData name="鈴木 真由美" userId="a501ebbd8c8569ad" providerId="LiveId" clId="{5852A7C2-410E-4258-BE1C-369453F592AD}" dt="2021-01-17T08:39:13.814" v="2" actId="2696"/>
        <pc:sldMkLst>
          <pc:docMk/>
          <pc:sldMk cId="1571271378" sldId="414"/>
        </pc:sldMkLst>
      </pc:sldChg>
      <pc:sldChg chg="del">
        <pc:chgData name="鈴木 真由美" userId="a501ebbd8c8569ad" providerId="LiveId" clId="{5852A7C2-410E-4258-BE1C-369453F592AD}" dt="2021-01-17T08:39:18.554" v="19" actId="2696"/>
        <pc:sldMkLst>
          <pc:docMk/>
          <pc:sldMk cId="1849334696" sldId="416"/>
        </pc:sldMkLst>
      </pc:sldChg>
      <pc:sldChg chg="del">
        <pc:chgData name="鈴木 真由美" userId="a501ebbd8c8569ad" providerId="LiveId" clId="{5852A7C2-410E-4258-BE1C-369453F592AD}" dt="2021-01-17T08:39:19.087" v="20" actId="2696"/>
        <pc:sldMkLst>
          <pc:docMk/>
          <pc:sldMk cId="604988947" sldId="417"/>
        </pc:sldMkLst>
      </pc:sldChg>
      <pc:sldChg chg="del">
        <pc:chgData name="鈴木 真由美" userId="a501ebbd8c8569ad" providerId="LiveId" clId="{5852A7C2-410E-4258-BE1C-369453F592AD}" dt="2021-01-17T08:39:18.232" v="18" actId="2696"/>
        <pc:sldMkLst>
          <pc:docMk/>
          <pc:sldMk cId="1523187605" sldId="418"/>
        </pc:sldMkLst>
      </pc:sldChg>
      <pc:sldChg chg="del">
        <pc:chgData name="鈴木 真由美" userId="a501ebbd8c8569ad" providerId="LiveId" clId="{5852A7C2-410E-4258-BE1C-369453F592AD}" dt="2021-01-17T08:39:22.700" v="25" actId="2696"/>
        <pc:sldMkLst>
          <pc:docMk/>
          <pc:sldMk cId="187014683" sldId="419"/>
        </pc:sldMkLst>
      </pc:sldChg>
      <pc:sldChg chg="del">
        <pc:chgData name="鈴木 真由美" userId="a501ebbd8c8569ad" providerId="LiveId" clId="{5852A7C2-410E-4258-BE1C-369453F592AD}" dt="2021-01-17T08:39:17.533" v="15" actId="2696"/>
        <pc:sldMkLst>
          <pc:docMk/>
          <pc:sldMk cId="1661245039" sldId="430"/>
        </pc:sldMkLst>
      </pc:sldChg>
      <pc:sldChg chg="del">
        <pc:chgData name="鈴木 真由美" userId="a501ebbd8c8569ad" providerId="LiveId" clId="{5852A7C2-410E-4258-BE1C-369453F592AD}" dt="2021-01-17T08:39:21.169" v="23" actId="2696"/>
        <pc:sldMkLst>
          <pc:docMk/>
          <pc:sldMk cId="1441652748" sldId="485"/>
        </pc:sldMkLst>
      </pc:sldChg>
      <pc:sldChg chg="del">
        <pc:chgData name="鈴木 真由美" userId="a501ebbd8c8569ad" providerId="LiveId" clId="{5852A7C2-410E-4258-BE1C-369453F592AD}" dt="2021-01-17T08:39:20.687" v="22" actId="2696"/>
        <pc:sldMkLst>
          <pc:docMk/>
          <pc:sldMk cId="3460420121" sldId="486"/>
        </pc:sldMkLst>
      </pc:sldChg>
      <pc:sldChg chg="del">
        <pc:chgData name="鈴木 真由美" userId="a501ebbd8c8569ad" providerId="LiveId" clId="{5852A7C2-410E-4258-BE1C-369453F592AD}" dt="2021-01-17T08:39:21.763" v="24" actId="2696"/>
        <pc:sldMkLst>
          <pc:docMk/>
          <pc:sldMk cId="1407371535" sldId="497"/>
        </pc:sldMkLst>
      </pc:sldChg>
      <pc:sldChg chg="del">
        <pc:chgData name="鈴木 真由美" userId="a501ebbd8c8569ad" providerId="LiveId" clId="{5852A7C2-410E-4258-BE1C-369453F592AD}" dt="2021-01-17T08:39:19.362" v="21" actId="2696"/>
        <pc:sldMkLst>
          <pc:docMk/>
          <pc:sldMk cId="2548834810" sldId="5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70728-93DC-43D7-842D-56A66B07E533}" type="datetimeFigureOut">
              <a:rPr kumimoji="1" lang="ja-JP" altLang="en-US" smtClean="0"/>
              <a:t>2021/2/4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1C641-C76A-4D13-A91C-FBDE15925016}" type="slidenum">
              <a:rPr kumimoji="1" lang="ja-JP" altLang="en-US" smtClean="0"/>
              <a:t>‹#›</a:t>
            </a:fld>
            <a:endParaRPr kumimoji="1" lang="ja-JP" altLang="en-US"/>
          </a:p>
        </p:txBody>
      </p:sp>
    </p:spTree>
    <p:extLst>
      <p:ext uri="{BB962C8B-B14F-4D97-AF65-F5344CB8AC3E}">
        <p14:creationId xmlns:p14="http://schemas.microsoft.com/office/powerpoint/2010/main" val="29568499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（名乗るかどうが？）</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MIRS3</a:t>
            </a:r>
            <a:r>
              <a:rPr kumimoji="1" lang="ja-JP" altLang="en-US" sz="1200" kern="1200" dirty="0">
                <a:solidFill>
                  <a:schemeClr val="tx1"/>
                </a:solidFill>
                <a:effectLst/>
                <a:latin typeface="+mn-lt"/>
                <a:ea typeface="+mn-ea"/>
                <a:cs typeface="+mn-cs"/>
              </a:rPr>
              <a:t>班プロジェクトマネージャーの鈴木檀です。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これから</a:t>
            </a:r>
            <a:r>
              <a:rPr kumimoji="1" lang="en-US" altLang="ja-JP" sz="1200" kern="1200" dirty="0">
                <a:solidFill>
                  <a:schemeClr val="tx1"/>
                </a:solidFill>
                <a:effectLst/>
                <a:latin typeface="+mn-lt"/>
                <a:ea typeface="+mn-ea"/>
                <a:cs typeface="+mn-cs"/>
              </a:rPr>
              <a:t>MIRS3</a:t>
            </a:r>
            <a:r>
              <a:rPr kumimoji="1" lang="ja-JP" altLang="ja-JP" sz="1200" kern="1200" dirty="0">
                <a:solidFill>
                  <a:schemeClr val="tx1"/>
                </a:solidFill>
                <a:effectLst/>
                <a:latin typeface="+mn-lt"/>
                <a:ea typeface="+mn-ea"/>
                <a:cs typeface="+mn-cs"/>
              </a:rPr>
              <a:t>班の発表を始めていきたいと思います。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a:t>
            </a:fld>
            <a:endParaRPr kumimoji="1" lang="ja-JP" altLang="en-US"/>
          </a:p>
        </p:txBody>
      </p:sp>
    </p:spTree>
    <p:extLst>
      <p:ext uri="{BB962C8B-B14F-4D97-AF65-F5344CB8AC3E}">
        <p14:creationId xmlns:p14="http://schemas.microsoft.com/office/powerpoint/2010/main" val="420475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私たちは解決策として、積極的な呼びかけと、もっと手軽な消毒手段を提供することが大切なのではと考えます。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10</a:t>
            </a:fld>
            <a:endParaRPr kumimoji="1" lang="ja-JP" altLang="en-US"/>
          </a:p>
        </p:txBody>
      </p:sp>
    </p:spTree>
    <p:extLst>
      <p:ext uri="{BB962C8B-B14F-4D97-AF65-F5344CB8AC3E}">
        <p14:creationId xmlns:p14="http://schemas.microsoft.com/office/powerpoint/2010/main" val="144545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したがって、タピロウプロジェクトでは自分が消毒液に行くのではなく、消毒液が自分の方へやってくるようなロボットを作りたいと考えました。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11</a:t>
            </a:fld>
            <a:endParaRPr kumimoji="1" lang="ja-JP" altLang="en-US"/>
          </a:p>
        </p:txBody>
      </p:sp>
    </p:spTree>
    <p:extLst>
      <p:ext uri="{BB962C8B-B14F-4D97-AF65-F5344CB8AC3E}">
        <p14:creationId xmlns:p14="http://schemas.microsoft.com/office/powerpoint/2010/main" val="311069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図書館に行ってみたところ、消毒液以外の特徴的な対策として「手に取った本をもとに戻さず、専用のラックにしまう」という対策が取られていました。これは、手に取った本を別の人が触ることでの感染拡大を防ぐためのもので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12</a:t>
            </a:fld>
            <a:endParaRPr kumimoji="1" lang="ja-JP" altLang="en-US"/>
          </a:p>
        </p:txBody>
      </p:sp>
    </p:spTree>
    <p:extLst>
      <p:ext uri="{BB962C8B-B14F-4D97-AF65-F5344CB8AC3E}">
        <p14:creationId xmlns:p14="http://schemas.microsoft.com/office/powerpoint/2010/main" val="386410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こで図書館の方に話を伺いました。すると、このようなコメントをいただきました。まず、図書館の本にアルコール消毒を直接することはできません。一見、アルコールは揮発するのでいいのではないかと思われますが、本を劣化させる原因となるそうです。また、紫外線で本棚を消毒する方法を提案したところ、本棚のおくまで光が届かないことから、</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冊づつ取り出す必要があり、効率的でないうえに本を触ってしまっては本末転倒です。また、紫外線で本を一気に消毒する設備があるそうですが、高価で簡単には導入できない、といった話を聞きました。</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13</a:t>
            </a:fld>
            <a:endParaRPr kumimoji="1" lang="ja-JP" altLang="en-US"/>
          </a:p>
        </p:txBody>
      </p:sp>
    </p:spTree>
    <p:extLst>
      <p:ext uri="{BB962C8B-B14F-4D97-AF65-F5344CB8AC3E}">
        <p14:creationId xmlns:p14="http://schemas.microsoft.com/office/powerpoint/2010/main" val="108207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したがって図書館では手や指の消毒が重要であることから図書館でのニーズはあると考え、図書館で活躍できるようなロボットにしようと考えました。</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14</a:t>
            </a:fld>
            <a:endParaRPr kumimoji="1" lang="ja-JP" altLang="en-US"/>
          </a:p>
        </p:txBody>
      </p:sp>
    </p:spTree>
    <p:extLst>
      <p:ext uri="{BB962C8B-B14F-4D97-AF65-F5344CB8AC3E}">
        <p14:creationId xmlns:p14="http://schemas.microsoft.com/office/powerpoint/2010/main" val="397115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以上のことから、図書館内を、自立走行し人に対して消毒を促し、消毒液を手に噴射するロボットが必要なのではないでしょうか？</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15</a:t>
            </a:fld>
            <a:endParaRPr kumimoji="1" lang="ja-JP" altLang="en-US"/>
          </a:p>
        </p:txBody>
      </p:sp>
    </p:spTree>
    <p:extLst>
      <p:ext uri="{BB962C8B-B14F-4D97-AF65-F5344CB8AC3E}">
        <p14:creationId xmlns:p14="http://schemas.microsoft.com/office/powerpoint/2010/main" val="398956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そこで、私たちタピ郎プロジェクトは、「タピ郎」を提供します。これは、タピオカをイメージしたボディーに市販の消毒液ボトルを乗せ、ボトルを押すことで消毒液を噴射する機構をもつロボットです。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16</a:t>
            </a:fld>
            <a:endParaRPr kumimoji="1" lang="ja-JP" altLang="en-US"/>
          </a:p>
        </p:txBody>
      </p:sp>
    </p:spTree>
    <p:extLst>
      <p:ext uri="{BB962C8B-B14F-4D97-AF65-F5344CB8AC3E}">
        <p14:creationId xmlns:p14="http://schemas.microsoft.com/office/powerpoint/2010/main" val="18570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たぴろうは自律移動機能、人検知・接近機能、消毒呼びかけ機能、消毒液噴射機能の</a:t>
            </a:r>
            <a:r>
              <a:rPr kumimoji="1" lang="en-US" altLang="ja-JP" dirty="0"/>
              <a:t>4</a:t>
            </a:r>
            <a:r>
              <a:rPr kumimoji="1" lang="ja-JP" altLang="en-US" dirty="0"/>
              <a:t>つの機能を持っています。この機能が</a:t>
            </a:r>
            <a:r>
              <a:rPr kumimoji="1" lang="en-US" altLang="ja-JP" dirty="0"/>
              <a:t>1~4</a:t>
            </a:r>
            <a:r>
              <a:rPr kumimoji="1" lang="ja-JP" altLang="en-US" dirty="0"/>
              <a:t>の順番で動きます。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17</a:t>
            </a:fld>
            <a:endParaRPr kumimoji="1" lang="ja-JP" altLang="en-US"/>
          </a:p>
        </p:txBody>
      </p:sp>
    </p:spTree>
    <p:extLst>
      <p:ext uri="{BB962C8B-B14F-4D97-AF65-F5344CB8AC3E}">
        <p14:creationId xmlns:p14="http://schemas.microsoft.com/office/powerpoint/2010/main" val="1763320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それぞれの機能について紹介します。自律移動機能は図書館内を自律して移動する機能です。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18</a:t>
            </a:fld>
            <a:endParaRPr kumimoji="1" lang="ja-JP" altLang="en-US"/>
          </a:p>
        </p:txBody>
      </p:sp>
    </p:spTree>
    <p:extLst>
      <p:ext uri="{BB962C8B-B14F-4D97-AF65-F5344CB8AC3E}">
        <p14:creationId xmlns:p14="http://schemas.microsoft.com/office/powerpoint/2010/main" val="93721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タピ</a:t>
            </a:r>
            <a:r>
              <a:rPr kumimoji="1" lang="ja-JP" altLang="en-US" dirty="0" err="1"/>
              <a:t>ろうには</a:t>
            </a:r>
            <a:r>
              <a:rPr kumimoji="1" lang="en-US" altLang="ja-JP" dirty="0"/>
              <a:t>8</a:t>
            </a:r>
            <a:r>
              <a:rPr kumimoji="1" lang="ja-JP" altLang="en-US" dirty="0"/>
              <a:t>個の超音波センサと２個のタッチセンサを搭載しています。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19</a:t>
            </a:fld>
            <a:endParaRPr kumimoji="1" lang="ja-JP" altLang="en-US"/>
          </a:p>
        </p:txBody>
      </p:sp>
    </p:spTree>
    <p:extLst>
      <p:ext uri="{BB962C8B-B14F-4D97-AF65-F5344CB8AC3E}">
        <p14:creationId xmlns:p14="http://schemas.microsoft.com/office/powerpoint/2010/main" val="333182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私たちは、愛する人を守るために</a:t>
            </a:r>
            <a:r>
              <a:rPr kumimoji="1" lang="ja-JP" altLang="ja-JP" sz="1200" kern="1200" dirty="0" err="1">
                <a:solidFill>
                  <a:schemeClr val="tx1"/>
                </a:solidFill>
                <a:effectLst/>
                <a:latin typeface="+mn-lt"/>
                <a:ea typeface="+mn-ea"/>
                <a:cs typeface="+mn-cs"/>
              </a:rPr>
              <a:t>を</a:t>
            </a:r>
            <a:r>
              <a:rPr kumimoji="1" lang="ja-JP" altLang="ja-JP" sz="1200" kern="1200" dirty="0">
                <a:solidFill>
                  <a:schemeClr val="tx1"/>
                </a:solidFill>
                <a:effectLst/>
                <a:latin typeface="+mn-lt"/>
                <a:ea typeface="+mn-ea"/>
                <a:cs typeface="+mn-cs"/>
              </a:rPr>
              <a:t>スローガンにタピ郎プロジェクトというプロジェクトを立ち上げました。</a:t>
            </a:r>
          </a:p>
          <a:p>
            <a:r>
              <a:rPr kumimoji="1" lang="ja-JP" altLang="ja-JP" sz="1200" kern="1200" dirty="0">
                <a:solidFill>
                  <a:schemeClr val="tx1"/>
                </a:solidFill>
                <a:effectLst/>
                <a:latin typeface="+mn-lt"/>
                <a:ea typeface="+mn-ea"/>
                <a:cs typeface="+mn-cs"/>
              </a:rPr>
              <a:t>タピ郎の</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TPYLO</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To Protect Your Loved Ones </a:t>
            </a:r>
            <a:r>
              <a:rPr kumimoji="1" lang="ja-JP" altLang="ja-JP" sz="1200" kern="1200" dirty="0">
                <a:solidFill>
                  <a:schemeClr val="tx1"/>
                </a:solidFill>
                <a:effectLst/>
                <a:latin typeface="+mn-lt"/>
                <a:ea typeface="+mn-ea"/>
                <a:cs typeface="+mn-cs"/>
              </a:rPr>
              <a:t>の頭文字をとっています。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a:t>
            </a:fld>
            <a:endParaRPr kumimoji="1" lang="ja-JP" altLang="en-US"/>
          </a:p>
        </p:txBody>
      </p:sp>
    </p:spTree>
    <p:extLst>
      <p:ext uri="{BB962C8B-B14F-4D97-AF65-F5344CB8AC3E}">
        <p14:creationId xmlns:p14="http://schemas.microsoft.com/office/powerpoint/2010/main" val="1856195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図書館では、棚だけでなく、机やいすなど平面の少ない障害物もあります。これらにも対応できるように上下に超音波センサがついており、これらを回避することができます。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20</a:t>
            </a:fld>
            <a:endParaRPr kumimoji="1" lang="ja-JP" altLang="en-US"/>
          </a:p>
        </p:txBody>
      </p:sp>
    </p:spTree>
    <p:extLst>
      <p:ext uri="{BB962C8B-B14F-4D97-AF65-F5344CB8AC3E}">
        <p14:creationId xmlns:p14="http://schemas.microsoft.com/office/powerpoint/2010/main" val="113983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ja-JP" sz="1200" kern="1200" dirty="0">
                <a:solidFill>
                  <a:schemeClr val="tx1"/>
                </a:solidFill>
                <a:effectLst/>
                <a:latin typeface="+mn-lt"/>
                <a:ea typeface="+mn-ea"/>
                <a:cs typeface="+mn-cs"/>
              </a:rPr>
              <a:t>また，◯図書館は長い直線上の通路が多いことから、常に横の超音波センサで壁や棚などの距離を測り、軌道を修正することができます。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21</a:t>
            </a:fld>
            <a:endParaRPr kumimoji="1" lang="ja-JP" altLang="en-US"/>
          </a:p>
        </p:txBody>
      </p:sp>
    </p:spTree>
    <p:extLst>
      <p:ext uri="{BB962C8B-B14F-4D97-AF65-F5344CB8AC3E}">
        <p14:creationId xmlns:p14="http://schemas.microsoft.com/office/powerpoint/2010/main" val="2755575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sz="1200" kern="1200" dirty="0">
                <a:solidFill>
                  <a:schemeClr val="tx1"/>
                </a:solidFill>
                <a:effectLst/>
                <a:latin typeface="+mn-lt"/>
                <a:ea typeface="+mn-ea"/>
                <a:cs typeface="+mn-cs"/>
              </a:rPr>
              <a:t>そして</a:t>
            </a:r>
            <a:r>
              <a:rPr kumimoji="1" lang="ja-JP" altLang="ja-JP" sz="1200" kern="1200" dirty="0">
                <a:solidFill>
                  <a:schemeClr val="tx1"/>
                </a:solidFill>
                <a:effectLst/>
                <a:latin typeface="+mn-lt"/>
                <a:ea typeface="+mn-ea"/>
                <a:cs typeface="+mn-cs"/>
              </a:rPr>
              <a:t>、狭い通路では人とタピ</a:t>
            </a:r>
            <a:r>
              <a:rPr kumimoji="1" lang="ja-JP" altLang="ja-JP" sz="1200" kern="1200" dirty="0" err="1">
                <a:solidFill>
                  <a:schemeClr val="tx1"/>
                </a:solidFill>
                <a:effectLst/>
                <a:latin typeface="+mn-lt"/>
                <a:ea typeface="+mn-ea"/>
                <a:cs typeface="+mn-cs"/>
              </a:rPr>
              <a:t>ろうが</a:t>
            </a:r>
            <a:r>
              <a:rPr kumimoji="1" lang="ja-JP" altLang="ja-JP" sz="1200" kern="1200" dirty="0">
                <a:solidFill>
                  <a:schemeClr val="tx1"/>
                </a:solidFill>
                <a:effectLst/>
                <a:latin typeface="+mn-lt"/>
                <a:ea typeface="+mn-ea"/>
                <a:cs typeface="+mn-cs"/>
              </a:rPr>
              <a:t>すれ違えないため、◯左右の超音波センサを用いて通路の幅を計測し、狭い通路に入った場合は引き返すといったこともできます。</a:t>
            </a: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22</a:t>
            </a:fld>
            <a:endParaRPr kumimoji="1" lang="ja-JP" altLang="en-US"/>
          </a:p>
        </p:txBody>
      </p:sp>
    </p:spTree>
    <p:extLst>
      <p:ext uri="{BB962C8B-B14F-4D97-AF65-F5344CB8AC3E}">
        <p14:creationId xmlns:p14="http://schemas.microsoft.com/office/powerpoint/2010/main" val="1099337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ja-JP" altLang="en-US" dirty="0"/>
              <a:t>さらに、超音波センサが反応できなかった場合でもタッチセンサを搭載していることにより、ぶつかったことを検知し、回避します。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23</a:t>
            </a:fld>
            <a:endParaRPr kumimoji="1" lang="ja-JP" altLang="en-US"/>
          </a:p>
        </p:txBody>
      </p:sp>
    </p:spTree>
    <p:extLst>
      <p:ext uri="{BB962C8B-B14F-4D97-AF65-F5344CB8AC3E}">
        <p14:creationId xmlns:p14="http://schemas.microsoft.com/office/powerpoint/2010/main" val="411403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斜めからぶつかった写真</a:t>
            </a:r>
            <a:endParaRPr kumimoji="1" lang="en-US" altLang="ja-JP" dirty="0"/>
          </a:p>
          <a:p>
            <a:endParaRPr kumimoji="1" lang="en-US" altLang="ja-JP" dirty="0"/>
          </a:p>
          <a:p>
            <a:endParaRPr kumimoji="1" lang="en-US" altLang="ja-JP" dirty="0"/>
          </a:p>
          <a:p>
            <a:r>
              <a:rPr kumimoji="1" lang="ja-JP" altLang="en-US" dirty="0"/>
              <a:t>タッチセンサ</a:t>
            </a:r>
            <a:r>
              <a:rPr kumimoji="1" lang="ja-JP" altLang="ja-JP" sz="1200" kern="1200" dirty="0">
                <a:solidFill>
                  <a:schemeClr val="tx1"/>
                </a:solidFill>
                <a:effectLst/>
                <a:latin typeface="+mn-lt"/>
                <a:ea typeface="+mn-ea"/>
                <a:cs typeface="+mn-cs"/>
              </a:rPr>
              <a:t>が反応した場合は、◯そのまま回転するとものにあたって本体を壊してしまう恐れがあることから、一度後ろにさがってから回転します。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24</a:t>
            </a:fld>
            <a:endParaRPr kumimoji="1" lang="ja-JP" altLang="en-US"/>
          </a:p>
        </p:txBody>
      </p:sp>
    </p:spTree>
    <p:extLst>
      <p:ext uri="{BB962C8B-B14F-4D97-AF65-F5344CB8AC3E}">
        <p14:creationId xmlns:p14="http://schemas.microsoft.com/office/powerpoint/2010/main" val="1863536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このように</a:t>
            </a:r>
          </a:p>
          <a:p>
            <a:r>
              <a:rPr kumimoji="1" lang="ja-JP" altLang="ja-JP" sz="1200" kern="1200" dirty="0">
                <a:solidFill>
                  <a:schemeClr val="tx1"/>
                </a:solidFill>
                <a:effectLst/>
                <a:latin typeface="+mn-lt"/>
                <a:ea typeface="+mn-ea"/>
                <a:cs typeface="+mn-cs"/>
              </a:rPr>
              <a:t>超音波センサによって障害物にぶつかる前に回避行動をとり、</a:t>
            </a:r>
          </a:p>
          <a:p>
            <a:r>
              <a:rPr kumimoji="1" lang="ja-JP" altLang="ja-JP" sz="1200" kern="1200" dirty="0">
                <a:solidFill>
                  <a:schemeClr val="tx1"/>
                </a:solidFill>
                <a:effectLst/>
                <a:latin typeface="+mn-lt"/>
                <a:ea typeface="+mn-ea"/>
                <a:cs typeface="+mn-cs"/>
              </a:rPr>
              <a:t>タッチセンサによって障害物にぶつかったことを検知して回避行動をとるという二つの組み合わせによって自動走行を実現しています。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25</a:t>
            </a:fld>
            <a:endParaRPr kumimoji="1" lang="ja-JP" altLang="en-US"/>
          </a:p>
        </p:txBody>
      </p:sp>
    </p:spTree>
    <p:extLst>
      <p:ext uri="{BB962C8B-B14F-4D97-AF65-F5344CB8AC3E}">
        <p14:creationId xmlns:p14="http://schemas.microsoft.com/office/powerpoint/2010/main" val="845276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次に人検知・接近機能についてです。これはカメラで人を検知して、人が目の前まで近づいたら停止する機能です。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26</a:t>
            </a:fld>
            <a:endParaRPr kumimoji="1" lang="ja-JP" altLang="en-US"/>
          </a:p>
        </p:txBody>
      </p:sp>
    </p:spTree>
    <p:extLst>
      <p:ext uri="{BB962C8B-B14F-4D97-AF65-F5344CB8AC3E}">
        <p14:creationId xmlns:p14="http://schemas.microsoft.com/office/powerpoint/2010/main" val="2784332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機体の上部にカメラを搭載しており、撮影した画像から人を検出します。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27</a:t>
            </a:fld>
            <a:endParaRPr kumimoji="1" lang="ja-JP" altLang="en-US"/>
          </a:p>
        </p:txBody>
      </p:sp>
    </p:spTree>
    <p:extLst>
      <p:ext uri="{BB962C8B-B14F-4D97-AF65-F5344CB8AC3E}">
        <p14:creationId xmlns:p14="http://schemas.microsoft.com/office/powerpoint/2010/main" val="2736814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カメラからの画像は</a:t>
            </a:r>
            <a:r>
              <a:rPr kumimoji="1" lang="en-US" altLang="ja-JP" dirty="0" err="1"/>
              <a:t>openCV</a:t>
            </a:r>
            <a:r>
              <a:rPr kumimoji="1" lang="ja-JP" altLang="en-US" dirty="0"/>
              <a:t>を用いて処理され、左のように、四角で囲みます。そこ横幅の中心座標から画像全体の中心座標までの距離を定数倍し、これを速度の値に左右のモータで符号を逆転して足し引きすることで検知した人を追跡することができ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28</a:t>
            </a:fld>
            <a:endParaRPr kumimoji="1" lang="ja-JP" altLang="en-US"/>
          </a:p>
        </p:txBody>
      </p:sp>
    </p:spTree>
    <p:extLst>
      <p:ext uri="{BB962C8B-B14F-4D97-AF65-F5344CB8AC3E}">
        <p14:creationId xmlns:p14="http://schemas.microsoft.com/office/powerpoint/2010/main" val="3931257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また、二人以上を同時に検出した場合は、囲んだ四角の横幅が広いほう（つまりは、近い人のほう）に対して追跡します。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29</a:t>
            </a:fld>
            <a:endParaRPr kumimoji="1" lang="ja-JP" altLang="en-US"/>
          </a:p>
        </p:txBody>
      </p:sp>
    </p:spTree>
    <p:extLst>
      <p:ext uri="{BB962C8B-B14F-4D97-AF65-F5344CB8AC3E}">
        <p14:creationId xmlns:p14="http://schemas.microsoft.com/office/powerpoint/2010/main" val="91328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なぜこのようなプロジェクト名なのかというと，去年から流行している新型コロナウイルスが深く関係しています。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a:t>
            </a:fld>
            <a:endParaRPr kumimoji="1" lang="ja-JP" altLang="en-US"/>
          </a:p>
        </p:txBody>
      </p:sp>
    </p:spTree>
    <p:extLst>
      <p:ext uri="{BB962C8B-B14F-4D97-AF65-F5344CB8AC3E}">
        <p14:creationId xmlns:p14="http://schemas.microsoft.com/office/powerpoint/2010/main" val="2057257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消毒呼びかけ機能は人に近づいたら消毒を促す機能です。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30</a:t>
            </a:fld>
            <a:endParaRPr kumimoji="1" lang="ja-JP" altLang="en-US"/>
          </a:p>
        </p:txBody>
      </p:sp>
    </p:spTree>
    <p:extLst>
      <p:ext uri="{BB962C8B-B14F-4D97-AF65-F5344CB8AC3E}">
        <p14:creationId xmlns:p14="http://schemas.microsoft.com/office/powerpoint/2010/main" val="1279515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呼びかける方法は２つあり、</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31</a:t>
            </a:fld>
            <a:endParaRPr kumimoji="1" lang="ja-JP" altLang="en-US"/>
          </a:p>
        </p:txBody>
      </p:sp>
    </p:spTree>
    <p:extLst>
      <p:ext uri="{BB962C8B-B14F-4D97-AF65-F5344CB8AC3E}">
        <p14:creationId xmlns:p14="http://schemas.microsoft.com/office/powerpoint/2010/main" val="3259964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画面表示と音声によって呼びかけます。また、図書館の利用を想定しているため、音声については</a:t>
            </a:r>
            <a:r>
              <a:rPr kumimoji="1" lang="en-US" altLang="ja-JP" dirty="0"/>
              <a:t>OFF</a:t>
            </a:r>
            <a:r>
              <a:rPr kumimoji="1" lang="ja-JP" altLang="en-US" dirty="0"/>
              <a:t>にするためのスイッチを本体後部に搭載しています。</a:t>
            </a:r>
            <a:endParaRPr kumimoji="1" lang="en-US" altLang="ja-JP" dirty="0"/>
          </a:p>
          <a:p>
            <a:r>
              <a:rPr kumimoji="1" lang="ja-JP" altLang="ja-JP" sz="1200" kern="1200" dirty="0">
                <a:solidFill>
                  <a:schemeClr val="tx1"/>
                </a:solidFill>
                <a:effectLst/>
                <a:latin typeface="+mn-lt"/>
                <a:ea typeface="+mn-ea"/>
                <a:cs typeface="+mn-cs"/>
              </a:rPr>
              <a:t>さらに、画像にあるように操作系のスイッチが本体後部に集められており、電源を投入すれば，図の操作スイッチでタピ郎を操作することができます。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32</a:t>
            </a:fld>
            <a:endParaRPr kumimoji="1" lang="ja-JP" altLang="en-US"/>
          </a:p>
        </p:txBody>
      </p:sp>
    </p:spTree>
    <p:extLst>
      <p:ext uri="{BB962C8B-B14F-4D97-AF65-F5344CB8AC3E}">
        <p14:creationId xmlns:p14="http://schemas.microsoft.com/office/powerpoint/2010/main" val="1506039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人検知接近機能によって接近した後にこのような画面が表示され、音声スイッチがオンの場合にそれに加えて「ての消毒にご協力お願いします、」という音声が流れます。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33</a:t>
            </a:fld>
            <a:endParaRPr kumimoji="1" lang="ja-JP" altLang="en-US"/>
          </a:p>
        </p:txBody>
      </p:sp>
    </p:spTree>
    <p:extLst>
      <p:ext uri="{BB962C8B-B14F-4D97-AF65-F5344CB8AC3E}">
        <p14:creationId xmlns:p14="http://schemas.microsoft.com/office/powerpoint/2010/main" val="1506039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画面は右下の消毒を呼び掛ける表示以外にも状態によって変化します。起動直後と巡回中、人追跡中はそれぞれ異なる顔を表示します。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34</a:t>
            </a:fld>
            <a:endParaRPr kumimoji="1" lang="ja-JP" altLang="en-US"/>
          </a:p>
        </p:txBody>
      </p:sp>
    </p:spTree>
    <p:extLst>
      <p:ext uri="{BB962C8B-B14F-4D97-AF65-F5344CB8AC3E}">
        <p14:creationId xmlns:p14="http://schemas.microsoft.com/office/powerpoint/2010/main" val="3150623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消毒液噴射機能は手を検知し・消毒液を噴射する機能です。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35</a:t>
            </a:fld>
            <a:endParaRPr kumimoji="1" lang="ja-JP" altLang="en-US"/>
          </a:p>
        </p:txBody>
      </p:sp>
    </p:spTree>
    <p:extLst>
      <p:ext uri="{BB962C8B-B14F-4D97-AF65-F5344CB8AC3E}">
        <p14:creationId xmlns:p14="http://schemas.microsoft.com/office/powerpoint/2010/main" val="1114505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手の検出は、焦電センサを用います。これが反応すると、噴射機構のモータが回ります。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36</a:t>
            </a:fld>
            <a:endParaRPr kumimoji="1" lang="ja-JP" altLang="en-US"/>
          </a:p>
        </p:txBody>
      </p:sp>
    </p:spTree>
    <p:extLst>
      <p:ext uri="{BB962C8B-B14F-4D97-AF65-F5344CB8AC3E}">
        <p14:creationId xmlns:p14="http://schemas.microsoft.com/office/powerpoint/2010/main" val="3231632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その噴射機構はこのようになっています。〇ベルトで画像下部にあるモータの回転を上部に伝達します。すると、まるで囲ったパーツが回転し、消毒液ボトルを押し下げることで消毒液を噴射します。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37</a:t>
            </a:fld>
            <a:endParaRPr kumimoji="1" lang="ja-JP" altLang="en-US"/>
          </a:p>
        </p:txBody>
      </p:sp>
    </p:spTree>
    <p:extLst>
      <p:ext uri="{BB962C8B-B14F-4D97-AF65-F5344CB8AC3E}">
        <p14:creationId xmlns:p14="http://schemas.microsoft.com/office/powerpoint/2010/main" val="113638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それでは、噴射機構が動く様子を実演したいと思います。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（マイク外す）</a:t>
            </a:r>
            <a:endParaRPr kumimoji="1" lang="ja-JP" altLang="ja-JP" sz="1200" b="1"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38</a:t>
            </a:fld>
            <a:endParaRPr kumimoji="1" lang="ja-JP" altLang="en-US"/>
          </a:p>
        </p:txBody>
      </p:sp>
    </p:spTree>
    <p:extLst>
      <p:ext uri="{BB962C8B-B14F-4D97-AF65-F5344CB8AC3E}">
        <p14:creationId xmlns:p14="http://schemas.microsoft.com/office/powerpoint/2010/main" val="1247207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引き続き（では（失敗））、タピ</a:t>
            </a:r>
            <a:r>
              <a:rPr kumimoji="1" lang="ja-JP" altLang="en-US" dirty="0" err="1"/>
              <a:t>ろうが</a:t>
            </a:r>
            <a:r>
              <a:rPr kumimoji="1" lang="ja-JP" altLang="en-US" dirty="0"/>
              <a:t>動作する様子を動画で紹介します。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39</a:t>
            </a:fld>
            <a:endParaRPr kumimoji="1" lang="ja-JP" altLang="en-US"/>
          </a:p>
        </p:txBody>
      </p:sp>
    </p:spTree>
    <p:extLst>
      <p:ext uri="{BB962C8B-B14F-4D97-AF65-F5344CB8AC3E}">
        <p14:creationId xmlns:p14="http://schemas.microsoft.com/office/powerpoint/2010/main" val="398653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これの影響で、〇私たちは海外研修にいけなくなってしまいました。よって台湾で本場のタピオカを飲みたかったという思いが込められています。また、〇「</a:t>
            </a:r>
            <a:r>
              <a:rPr kumimoji="1" lang="ja-JP" altLang="ja-JP" sz="1200" kern="1200" dirty="0" err="1">
                <a:solidFill>
                  <a:schemeClr val="tx1"/>
                </a:solidFill>
                <a:effectLst/>
                <a:latin typeface="+mn-lt"/>
                <a:ea typeface="+mn-ea"/>
                <a:cs typeface="+mn-cs"/>
              </a:rPr>
              <a:t>たぴろう</a:t>
            </a:r>
            <a:r>
              <a:rPr kumimoji="1" lang="ja-JP" altLang="ja-JP" sz="1200" kern="1200" dirty="0">
                <a:solidFill>
                  <a:schemeClr val="tx1"/>
                </a:solidFill>
                <a:effectLst/>
                <a:latin typeface="+mn-lt"/>
                <a:ea typeface="+mn-ea"/>
                <a:cs typeface="+mn-cs"/>
              </a:rPr>
              <a:t>という言葉」がタピオカとのごろが良かったことも挙げられます。さらには、〇タピオカブームが起こると不景気になるといわれていて、第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次ブームではバブル崩壊、第２次ではリーマンショック、そして第３次にはコロナショックと偶然にも不景気と関連付けられたタピオカを元気にしたいという思いが込められています。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4</a:t>
            </a:fld>
            <a:endParaRPr kumimoji="1" lang="ja-JP" altLang="en-US"/>
          </a:p>
        </p:txBody>
      </p:sp>
    </p:spTree>
    <p:extLst>
      <p:ext uri="{BB962C8B-B14F-4D97-AF65-F5344CB8AC3E}">
        <p14:creationId xmlns:p14="http://schemas.microsoft.com/office/powerpoint/2010/main" val="368624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タピ</a:t>
            </a:r>
            <a:r>
              <a:rPr kumimoji="1" lang="ja-JP" altLang="en-US" dirty="0" err="1"/>
              <a:t>ろうは</a:t>
            </a:r>
            <a:r>
              <a:rPr kumimoji="1" lang="ja-JP" altLang="en-US" dirty="0"/>
              <a:t>以上のようなロボットですが、私たちは、タピ郎にはまだ可能性が秘められていると考えます。具体的には、今回、対象の施設が図書館でしたが、</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40</a:t>
            </a:fld>
            <a:endParaRPr kumimoji="1" lang="ja-JP" altLang="en-US"/>
          </a:p>
        </p:txBody>
      </p:sp>
    </p:spTree>
    <p:extLst>
      <p:ext uri="{BB962C8B-B14F-4D97-AF65-F5344CB8AC3E}">
        <p14:creationId xmlns:p14="http://schemas.microsoft.com/office/powerpoint/2010/main" val="3738949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を拡張して、例えば大型のショッピングモールで活躍できるようになるとより多くの方々に消毒を呼び掛けることができます。そうすれば、愛する人を守るロボットにさらに近づけるのではないでしょうか？</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41</a:t>
            </a:fld>
            <a:endParaRPr kumimoji="1" lang="ja-JP" altLang="en-US"/>
          </a:p>
        </p:txBody>
      </p:sp>
    </p:spTree>
    <p:extLst>
      <p:ext uri="{BB962C8B-B14F-4D97-AF65-F5344CB8AC3E}">
        <p14:creationId xmlns:p14="http://schemas.microsoft.com/office/powerpoint/2010/main" val="1802798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以上で</a:t>
            </a:r>
            <a:r>
              <a:rPr kumimoji="1" lang="en-US" altLang="ja-JP" dirty="0"/>
              <a:t>MIRS3</a:t>
            </a:r>
            <a:r>
              <a:rPr kumimoji="1" lang="ja-JP" altLang="en-US" dirty="0"/>
              <a:t>班、タピ郎プロジェクトの発表を終わります。ありがとうございました。</a:t>
            </a:r>
            <a:endParaRPr kumimoji="1" lang="en-US" altLang="ja-JP" dirty="0"/>
          </a:p>
          <a:p>
            <a:endParaRPr kumimoji="1" lang="en-US" altLang="ja-JP" dirty="0"/>
          </a:p>
          <a:p>
            <a:r>
              <a:rPr kumimoji="1" lang="ja-JP" altLang="en-US" dirty="0"/>
              <a:t>以上で全５班の発表が終わりました。</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42</a:t>
            </a:fld>
            <a:endParaRPr kumimoji="1" lang="ja-JP" altLang="en-US"/>
          </a:p>
        </p:txBody>
      </p:sp>
    </p:spTree>
    <p:extLst>
      <p:ext uri="{BB962C8B-B14F-4D97-AF65-F5344CB8AC3E}">
        <p14:creationId xmlns:p14="http://schemas.microsoft.com/office/powerpoint/2010/main" val="1178461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43</a:t>
            </a:fld>
            <a:endParaRPr kumimoji="1" lang="ja-JP" altLang="en-US"/>
          </a:p>
        </p:txBody>
      </p:sp>
    </p:spTree>
    <p:extLst>
      <p:ext uri="{BB962C8B-B14F-4D97-AF65-F5344CB8AC3E}">
        <p14:creationId xmlns:p14="http://schemas.microsoft.com/office/powerpoint/2010/main" val="407383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さて、</a:t>
            </a:r>
            <a:r>
              <a:rPr kumimoji="1" lang="ja-JP" altLang="en-US" sz="1200" kern="1200" dirty="0">
                <a:solidFill>
                  <a:schemeClr val="tx1"/>
                </a:solidFill>
                <a:effectLst/>
                <a:latin typeface="+mn-lt"/>
                <a:ea typeface="+mn-ea"/>
                <a:cs typeface="+mn-cs"/>
              </a:rPr>
              <a:t>新型コロナウイルス</a:t>
            </a:r>
            <a:r>
              <a:rPr kumimoji="1" lang="ja-JP" altLang="ja-JP" sz="1200" kern="1200" dirty="0">
                <a:solidFill>
                  <a:schemeClr val="tx1"/>
                </a:solidFill>
                <a:effectLst/>
                <a:latin typeface="+mn-lt"/>
                <a:ea typeface="+mn-ea"/>
                <a:cs typeface="+mn-cs"/>
              </a:rPr>
              <a:t>の影響は皆さんご存知のように私たちの生活にも及んでおり、変化があったと思います。例えばリモートワークやオンライン授業になったこと、家のなかで娯楽などを楽しむようになった巣ごもり消費、また、あらゆる場面で消毒を行うようになりまし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5</a:t>
            </a:fld>
            <a:endParaRPr kumimoji="1" lang="ja-JP" altLang="en-US"/>
          </a:p>
        </p:txBody>
      </p:sp>
    </p:spTree>
    <p:extLst>
      <p:ext uri="{BB962C8B-B14F-4D97-AF65-F5344CB8AC3E}">
        <p14:creationId xmlns:p14="http://schemas.microsoft.com/office/powerpoint/2010/main" val="149568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沼津高専においても様々な対策を行っていますが、わかりやすい変化として消毒液のボトルがいたるところにおいてあることが挙げられます。皆さんも見たことがあるのではないでしょうか？</a:t>
            </a:r>
            <a:endParaRPr kumimoji="1" lang="en-US" altLang="ja-JP" dirty="0"/>
          </a:p>
          <a:p>
            <a:endParaRPr kumimoji="1" lang="en-US" altLang="ja-JP" dirty="0"/>
          </a:p>
          <a:p>
            <a:r>
              <a:rPr kumimoji="1" lang="ja-JP" altLang="en-US" dirty="0"/>
              <a:t>学校で目にします</a:t>
            </a:r>
            <a:r>
              <a:rPr kumimoji="1" lang="ja-JP" altLang="en-US" dirty="0" err="1"/>
              <a:t>よね</a:t>
            </a:r>
            <a:r>
              <a:rPr kumimoji="1" lang="ja-JP" altLang="en-US" dirty="0"/>
              <a:t>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6</a:t>
            </a:fld>
            <a:endParaRPr kumimoji="1" lang="ja-JP" altLang="en-US"/>
          </a:p>
        </p:txBody>
      </p:sp>
    </p:spTree>
    <p:extLst>
      <p:ext uri="{BB962C8B-B14F-4D97-AF65-F5344CB8AC3E}">
        <p14:creationId xmlns:p14="http://schemas.microsoft.com/office/powerpoint/2010/main" val="174702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そこで、私たちは消毒に注目し、手や指の消毒に関する問題を解決したいと考えました。</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7</a:t>
            </a:fld>
            <a:endParaRPr kumimoji="1" lang="ja-JP" altLang="en-US"/>
          </a:p>
        </p:txBody>
      </p:sp>
    </p:spTree>
    <p:extLst>
      <p:ext uri="{BB962C8B-B14F-4D97-AF65-F5344CB8AC3E}">
        <p14:creationId xmlns:p14="http://schemas.microsoft.com/office/powerpoint/2010/main" val="921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具体的に、私たちが解決したい課題は、手や指の消毒をもっとしてもらいたい。ということです。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8</a:t>
            </a:fld>
            <a:endParaRPr kumimoji="1" lang="ja-JP" altLang="en-US"/>
          </a:p>
        </p:txBody>
      </p:sp>
    </p:spTree>
    <p:extLst>
      <p:ext uri="{BB962C8B-B14F-4D97-AF65-F5344CB8AC3E}">
        <p14:creationId xmlns:p14="http://schemas.microsoft.com/office/powerpoint/2010/main" val="423200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これは、手や指の消毒をしない理由を挙げたデータです。手や指の消毒をしたがらない理由として、必要性がない、感じないが</a:t>
            </a:r>
            <a:r>
              <a:rPr kumimoji="1" lang="en-US" altLang="ja-JP" sz="1200" kern="1200" dirty="0">
                <a:solidFill>
                  <a:schemeClr val="tx1"/>
                </a:solidFill>
                <a:effectLst/>
                <a:latin typeface="+mn-lt"/>
                <a:ea typeface="+mn-ea"/>
                <a:cs typeface="+mn-cs"/>
              </a:rPr>
              <a:t>46.3</a:t>
            </a:r>
            <a:r>
              <a:rPr kumimoji="1" lang="ja-JP" altLang="ja-JP" sz="1200" kern="1200" dirty="0">
                <a:solidFill>
                  <a:schemeClr val="tx1"/>
                </a:solidFill>
                <a:effectLst/>
                <a:latin typeface="+mn-lt"/>
                <a:ea typeface="+mn-ea"/>
                <a:cs typeface="+mn-cs"/>
              </a:rPr>
              <a:t>パーセント、設置場所に問題があるが</a:t>
            </a:r>
            <a:r>
              <a:rPr kumimoji="1" lang="en-US" altLang="ja-JP" sz="1200" kern="1200" dirty="0">
                <a:solidFill>
                  <a:schemeClr val="tx1"/>
                </a:solidFill>
                <a:effectLst/>
                <a:latin typeface="+mn-lt"/>
                <a:ea typeface="+mn-ea"/>
                <a:cs typeface="+mn-cs"/>
              </a:rPr>
              <a:t>37.6%</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面倒であるが</a:t>
            </a:r>
            <a:r>
              <a:rPr kumimoji="1" lang="en-US" altLang="ja-JP" sz="1200" kern="1200" dirty="0">
                <a:solidFill>
                  <a:schemeClr val="tx1"/>
                </a:solidFill>
                <a:effectLst/>
                <a:latin typeface="+mn-lt"/>
                <a:ea typeface="+mn-ea"/>
                <a:cs typeface="+mn-cs"/>
              </a:rPr>
              <a:t>27.5%</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手があれるが</a:t>
            </a:r>
            <a:r>
              <a:rPr kumimoji="1" lang="en-US" altLang="ja-JP" sz="1200" kern="1200" dirty="0">
                <a:solidFill>
                  <a:schemeClr val="tx1"/>
                </a:solidFill>
                <a:effectLst/>
                <a:latin typeface="+mn-lt"/>
                <a:ea typeface="+mn-ea"/>
                <a:cs typeface="+mn-cs"/>
              </a:rPr>
              <a:t>26.2%</a:t>
            </a:r>
            <a:r>
              <a:rPr kumimoji="1" lang="ja-JP" altLang="ja-JP" sz="1200" kern="1200" dirty="0">
                <a:solidFill>
                  <a:schemeClr val="tx1"/>
                </a:solidFill>
                <a:effectLst/>
                <a:latin typeface="+mn-lt"/>
                <a:ea typeface="+mn-ea"/>
                <a:cs typeface="+mn-cs"/>
              </a:rPr>
              <a:t>その他は</a:t>
            </a:r>
            <a:r>
              <a:rPr kumimoji="1" lang="en-US" altLang="ja-JP" sz="1200" kern="1200" dirty="0">
                <a:solidFill>
                  <a:schemeClr val="tx1"/>
                </a:solidFill>
                <a:effectLst/>
                <a:latin typeface="+mn-lt"/>
                <a:ea typeface="+mn-ea"/>
                <a:cs typeface="+mn-cs"/>
              </a:rPr>
              <a:t>12.1%</a:t>
            </a:r>
            <a:r>
              <a:rPr kumimoji="1" lang="ja-JP" altLang="ja-JP" sz="1200" kern="1200" dirty="0">
                <a:solidFill>
                  <a:schemeClr val="tx1"/>
                </a:solidFill>
                <a:effectLst/>
                <a:latin typeface="+mn-lt"/>
                <a:ea typeface="+mn-ea"/>
                <a:cs typeface="+mn-cs"/>
              </a:rPr>
              <a:t>となっています。</a:t>
            </a:r>
          </a:p>
          <a:p>
            <a:r>
              <a:rPr kumimoji="1" lang="ja-JP" altLang="ja-JP" sz="1200" kern="1200" dirty="0">
                <a:solidFill>
                  <a:schemeClr val="tx1"/>
                </a:solidFill>
                <a:effectLst/>
                <a:latin typeface="+mn-lt"/>
                <a:ea typeface="+mn-ea"/>
                <a:cs typeface="+mn-cs"/>
              </a:rPr>
              <a:t>特に上位</a:t>
            </a:r>
            <a:r>
              <a:rPr kumimoji="1" lang="en-US" altLang="ja-JP" sz="1200" kern="1200" dirty="0">
                <a:solidFill>
                  <a:schemeClr val="tx1"/>
                </a:solidFill>
                <a:effectLst/>
                <a:latin typeface="+mn-lt"/>
                <a:ea typeface="+mn-ea"/>
                <a:cs typeface="+mn-cs"/>
              </a:rPr>
              <a:t>3</a:t>
            </a:r>
            <a:r>
              <a:rPr kumimoji="1" lang="ja-JP" altLang="ja-JP" sz="1200" kern="1200" dirty="0" err="1">
                <a:solidFill>
                  <a:schemeClr val="tx1"/>
                </a:solidFill>
                <a:effectLst/>
                <a:latin typeface="+mn-lt"/>
                <a:ea typeface="+mn-ea"/>
                <a:cs typeface="+mn-cs"/>
              </a:rPr>
              <a:t>つに</a:t>
            </a:r>
            <a:r>
              <a:rPr kumimoji="1" lang="ja-JP" altLang="ja-JP" sz="1200" kern="1200" dirty="0">
                <a:solidFill>
                  <a:schemeClr val="tx1"/>
                </a:solidFill>
                <a:effectLst/>
                <a:latin typeface="+mn-lt"/>
                <a:ea typeface="+mn-ea"/>
                <a:cs typeface="+mn-cs"/>
              </a:rPr>
              <a:t>ついては消毒に対する意識の問題であることがわかります。</a:t>
            </a:r>
          </a:p>
          <a:p>
            <a:r>
              <a:rPr kumimoji="1" lang="ja-JP" altLang="ja-JP" sz="1200" kern="1200" dirty="0">
                <a:solidFill>
                  <a:schemeClr val="tx1"/>
                </a:solidFill>
                <a:effectLst/>
                <a:latin typeface="+mn-lt"/>
                <a:ea typeface="+mn-ea"/>
                <a:cs typeface="+mn-cs"/>
              </a:rPr>
              <a:t>現在の状況ではこのように感じる人は少ないと思いますが、</a:t>
            </a:r>
          </a:p>
          <a:p>
            <a:r>
              <a:rPr kumimoji="1" lang="ja-JP" altLang="ja-JP" sz="1200" kern="1200" dirty="0">
                <a:solidFill>
                  <a:schemeClr val="tx1"/>
                </a:solidFill>
                <a:effectLst/>
                <a:latin typeface="+mn-lt"/>
                <a:ea typeface="+mn-ea"/>
                <a:cs typeface="+mn-cs"/>
              </a:rPr>
              <a:t>このデータが新型コロナ流行前のデータであることから，終息後の将来を考えるとこのような状態に戻ってしまう可能性は考えられます。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それでは、この問題を解決するにはどのような策が必要でしょうか？</a:t>
            </a:r>
            <a:endParaRPr kumimoji="1" lang="en-US" altLang="ja-JP" dirty="0"/>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9</a:t>
            </a:fld>
            <a:endParaRPr kumimoji="1" lang="ja-JP" altLang="en-US"/>
          </a:p>
        </p:txBody>
      </p:sp>
    </p:spTree>
    <p:extLst>
      <p:ext uri="{BB962C8B-B14F-4D97-AF65-F5344CB8AC3E}">
        <p14:creationId xmlns:p14="http://schemas.microsoft.com/office/powerpoint/2010/main" val="361063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244854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279177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358983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231985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380441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421877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210822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334769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391907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61358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5EFBEE-268F-4C4B-85FE-3FDDDF615456}" type="datetimeFigureOut">
              <a:rPr kumimoji="1" lang="ja-JP" altLang="en-US" smtClean="0"/>
              <a:t>2021/2/4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64212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EFBEE-268F-4C4B-85FE-3FDDDF615456}" type="datetimeFigureOut">
              <a:rPr kumimoji="1" lang="ja-JP" altLang="en-US" smtClean="0"/>
              <a:t>2021/2/4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3357567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png"/><Relationship Id="rId5" Type="http://schemas.openxmlformats.org/officeDocument/2006/relationships/image" Target="../media/image34.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jstage.jst.go.jp/article/jsei/30/4/30_14-034/_pdf" TargetMode="Externa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92255" y="2707220"/>
            <a:ext cx="7692080" cy="2387600"/>
          </a:xfrm>
        </p:spPr>
        <p:txBody>
          <a:bodyPr>
            <a:normAutofit/>
          </a:bodyPr>
          <a:lstStyle/>
          <a:p>
            <a:pPr algn="l"/>
            <a:r>
              <a:rPr lang="en-US" altLang="ja-JP" sz="5000" b="1" dirty="0">
                <a:latin typeface="游ゴシック" panose="020B0400000000000000" pitchFamily="50" charset="-128"/>
                <a:ea typeface="游ゴシック" panose="020B0400000000000000" pitchFamily="50" charset="-128"/>
              </a:rPr>
              <a:t>TPYLO</a:t>
            </a:r>
            <a:r>
              <a:rPr lang="ja-JP" altLang="en-US" sz="5000" b="1" dirty="0">
                <a:latin typeface="游ゴシック" panose="020B0400000000000000" pitchFamily="50" charset="-128"/>
                <a:ea typeface="游ゴシック" panose="020B0400000000000000" pitchFamily="50" charset="-128"/>
              </a:rPr>
              <a:t>プロジェクト</a:t>
            </a:r>
            <a:endParaRPr kumimoji="1" lang="ja-JP" altLang="en-US" sz="5000" b="1" dirty="0">
              <a:latin typeface="游ゴシック" panose="020B0400000000000000" pitchFamily="50" charset="-128"/>
              <a:ea typeface="游ゴシック" panose="020B0400000000000000" pitchFamily="50" charset="-128"/>
            </a:endParaRPr>
          </a:p>
        </p:txBody>
      </p:sp>
      <p:sp>
        <p:nvSpPr>
          <p:cNvPr id="3" name="サブタイトル 2"/>
          <p:cNvSpPr>
            <a:spLocks noGrp="1"/>
          </p:cNvSpPr>
          <p:nvPr>
            <p:ph type="subTitle" idx="1"/>
          </p:nvPr>
        </p:nvSpPr>
        <p:spPr>
          <a:xfrm>
            <a:off x="2912952" y="5336508"/>
            <a:ext cx="8682087" cy="2145912"/>
          </a:xfrm>
        </p:spPr>
        <p:txBody>
          <a:bodyPr>
            <a:normAutofit/>
          </a:bodyPr>
          <a:lstStyle/>
          <a:p>
            <a:pPr algn="ctr"/>
            <a:r>
              <a:rPr kumimoji="1" lang="en-US" altLang="ja-JP" sz="3200" b="1">
                <a:latin typeface="游ゴシック" panose="020B0400000000000000" pitchFamily="50" charset="-128"/>
                <a:ea typeface="游ゴシック" panose="020B0400000000000000" pitchFamily="50" charset="-128"/>
              </a:rPr>
              <a:t>MIRS2003</a:t>
            </a:r>
          </a:p>
        </p:txBody>
      </p:sp>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975312" y="5094820"/>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8B26E75D-55A1-4905-BAEA-2769500D9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151" y="64320"/>
            <a:ext cx="5350363" cy="4012772"/>
          </a:xfrm>
          <a:prstGeom prst="rect">
            <a:avLst/>
          </a:prstGeom>
        </p:spPr>
      </p:pic>
    </p:spTree>
    <p:extLst>
      <p:ext uri="{BB962C8B-B14F-4D97-AF65-F5344CB8AC3E}">
        <p14:creationId xmlns:p14="http://schemas.microsoft.com/office/powerpoint/2010/main" val="30858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グラフィックス 10" descr="手のひら">
            <a:extLst>
              <a:ext uri="{FF2B5EF4-FFF2-40B4-BE49-F238E27FC236}">
                <a16:creationId xmlns:a16="http://schemas.microsoft.com/office/drawing/2014/main" id="{A943959B-63AD-4148-80DE-39E505C823CE}"/>
              </a:ext>
            </a:extLst>
          </p:cNvPr>
          <p:cNvPicPr>
            <a:picLocks noChangeAspect="1"/>
          </p:cNvPicPr>
          <p:nvPr/>
        </p:nvPicPr>
        <p:blipFill>
          <a:blip r:embed="rId3">
            <a:alphaModFix amt="41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9334" y="1925675"/>
            <a:ext cx="5132350" cy="5132350"/>
          </a:xfrm>
          <a:prstGeom prst="rect">
            <a:avLst/>
          </a:prstGeom>
        </p:spPr>
      </p:pic>
      <p:sp>
        <p:nvSpPr>
          <p:cNvPr id="12" name="涙形 11">
            <a:extLst>
              <a:ext uri="{FF2B5EF4-FFF2-40B4-BE49-F238E27FC236}">
                <a16:creationId xmlns:a16="http://schemas.microsoft.com/office/drawing/2014/main" id="{27F4EB8A-135E-4DE9-BE9A-D0487AB89594}"/>
              </a:ext>
            </a:extLst>
          </p:cNvPr>
          <p:cNvSpPr/>
          <p:nvPr/>
        </p:nvSpPr>
        <p:spPr>
          <a:xfrm rot="18918171">
            <a:off x="4678952" y="2551522"/>
            <a:ext cx="470991" cy="497762"/>
          </a:xfrm>
          <a:prstGeom prst="teardrop">
            <a:avLst>
              <a:gd name="adj" fmla="val 1424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6323244"/>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1A7977A-D969-48B4-BC21-FF5E3E3B45DF}"/>
              </a:ext>
            </a:extLst>
          </p:cNvPr>
          <p:cNvSpPr/>
          <p:nvPr/>
        </p:nvSpPr>
        <p:spPr>
          <a:xfrm>
            <a:off x="580230" y="1408360"/>
            <a:ext cx="7983540" cy="1734591"/>
          </a:xfrm>
          <a:prstGeom prst="roundRect">
            <a:avLst>
              <a:gd name="adj" fmla="val 748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課題と解決方法</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806604" y="1483361"/>
            <a:ext cx="7757166" cy="150303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latin typeface="游ゴシック" panose="020B0400000000000000" pitchFamily="50" charset="-128"/>
                <a:ea typeface="游ゴシック" panose="020B0400000000000000" pitchFamily="50" charset="-128"/>
                <a:cs typeface="Calibri"/>
              </a:rPr>
              <a:t>課題</a:t>
            </a: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r>
              <a:rPr lang="ja-JP" altLang="en-US" sz="2800" b="1" dirty="0">
                <a:latin typeface="游ゴシック" panose="020B0400000000000000" pitchFamily="50" charset="-128"/>
                <a:ea typeface="游ゴシック" panose="020B0400000000000000" pitchFamily="50" charset="-128"/>
                <a:cs typeface="Calibri"/>
              </a:rPr>
              <a:t>　→</a:t>
            </a:r>
            <a:r>
              <a:rPr lang="ja-JP" altLang="en-US" sz="2800" b="1" dirty="0">
                <a:solidFill>
                  <a:srgbClr val="FF0000"/>
                </a:solidFill>
                <a:latin typeface="游ゴシック" panose="020B0400000000000000" pitchFamily="50" charset="-128"/>
                <a:ea typeface="游ゴシック" panose="020B0400000000000000" pitchFamily="50" charset="-128"/>
                <a:cs typeface="Calibri"/>
              </a:rPr>
              <a:t>手指の消毒をもっとしてもらいたい</a:t>
            </a:r>
            <a:endParaRPr lang="en-US" altLang="ja-JP" sz="2800" b="1" dirty="0">
              <a:solidFill>
                <a:srgbClr val="FF0000"/>
              </a:solidFill>
              <a:latin typeface="游ゴシック" panose="020B0400000000000000" pitchFamily="50" charset="-128"/>
              <a:ea typeface="游ゴシック" panose="020B0400000000000000" pitchFamily="50" charset="-128"/>
              <a:cs typeface="Calibri"/>
            </a:endParaRPr>
          </a:p>
          <a:p>
            <a:pPr marL="0" indent="0">
              <a:buNone/>
            </a:pPr>
            <a:r>
              <a:rPr lang="ja-JP" altLang="en-US" sz="2800" b="1" dirty="0">
                <a:latin typeface="游ゴシック" panose="020B0400000000000000" pitchFamily="50" charset="-128"/>
                <a:ea typeface="游ゴシック" panose="020B0400000000000000" pitchFamily="50" charset="-128"/>
                <a:cs typeface="Calibri"/>
              </a:rPr>
              <a:t>（意識が薄れることなく，習慣化してほしい）</a:t>
            </a: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p:txBody>
      </p:sp>
      <p:sp>
        <p:nvSpPr>
          <p:cNvPr id="10" name="四角形: 角を丸くする 9">
            <a:extLst>
              <a:ext uri="{FF2B5EF4-FFF2-40B4-BE49-F238E27FC236}">
                <a16:creationId xmlns:a16="http://schemas.microsoft.com/office/drawing/2014/main" id="{BB967C88-4AB3-46A9-BB3A-51EC28EB40D7}"/>
              </a:ext>
            </a:extLst>
          </p:cNvPr>
          <p:cNvSpPr/>
          <p:nvPr/>
        </p:nvSpPr>
        <p:spPr>
          <a:xfrm>
            <a:off x="580226" y="3428705"/>
            <a:ext cx="7983540" cy="1571619"/>
          </a:xfrm>
          <a:prstGeom prst="roundRect">
            <a:avLst>
              <a:gd name="adj" fmla="val 748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26683E1-2B0A-422E-92D9-CB4031E36ACD}"/>
              </a:ext>
            </a:extLst>
          </p:cNvPr>
          <p:cNvSpPr/>
          <p:nvPr/>
        </p:nvSpPr>
        <p:spPr>
          <a:xfrm>
            <a:off x="806604" y="3544900"/>
            <a:ext cx="7757166" cy="1815882"/>
          </a:xfrm>
          <a:prstGeom prst="rect">
            <a:avLst/>
          </a:prstGeom>
        </p:spPr>
        <p:txBody>
          <a:bodyPr wrap="square">
            <a:spAutoFit/>
          </a:bodyPr>
          <a:lstStyle/>
          <a:p>
            <a:r>
              <a:rPr lang="ja-JP" altLang="en-US" sz="2800" b="1" dirty="0">
                <a:latin typeface="游ゴシック" panose="020B0400000000000000" pitchFamily="50" charset="-128"/>
                <a:cs typeface="Calibri"/>
              </a:rPr>
              <a:t>解決策</a:t>
            </a:r>
            <a:endParaRPr lang="en-US" altLang="ja-JP" sz="2800" b="1" dirty="0">
              <a:latin typeface="游ゴシック" panose="020B0400000000000000" pitchFamily="50" charset="-128"/>
              <a:cs typeface="Calibri"/>
            </a:endParaRPr>
          </a:p>
          <a:p>
            <a:r>
              <a:rPr lang="en-US" altLang="ja-JP" sz="2800" b="1" dirty="0">
                <a:latin typeface="游ゴシック" panose="020B0400000000000000" pitchFamily="50" charset="-128"/>
                <a:cs typeface="Calibri"/>
              </a:rPr>
              <a:t>	</a:t>
            </a:r>
            <a:r>
              <a:rPr lang="ja-JP" altLang="en-US" sz="2800" b="1" dirty="0">
                <a:latin typeface="游ゴシック" panose="020B0400000000000000" pitchFamily="50" charset="-128"/>
                <a:cs typeface="Calibri"/>
              </a:rPr>
              <a:t>・積極的な呼びかけ</a:t>
            </a:r>
            <a:endParaRPr lang="en-US" altLang="ja-JP" sz="2800" b="1" dirty="0">
              <a:latin typeface="游ゴシック" panose="020B0400000000000000" pitchFamily="50" charset="-128"/>
              <a:cs typeface="Calibri"/>
            </a:endParaRPr>
          </a:p>
          <a:p>
            <a:r>
              <a:rPr lang="en-US" altLang="ja-JP" sz="2800" b="1" dirty="0">
                <a:latin typeface="游ゴシック" panose="020B0400000000000000" pitchFamily="50" charset="-128"/>
                <a:cs typeface="Calibri"/>
              </a:rPr>
              <a:t>	</a:t>
            </a:r>
            <a:r>
              <a:rPr lang="ja-JP" altLang="en-US" sz="2800" b="1" dirty="0">
                <a:latin typeface="游ゴシック" panose="020B0400000000000000" pitchFamily="50" charset="-128"/>
                <a:cs typeface="Calibri"/>
              </a:rPr>
              <a:t>・もっと手軽に消毒してもらえるような手段</a:t>
            </a:r>
            <a:endParaRPr lang="en-US" altLang="ja-JP" sz="2800" b="1" dirty="0">
              <a:latin typeface="游ゴシック" panose="020B0400000000000000" pitchFamily="50" charset="-128"/>
              <a:cs typeface="Calibri"/>
            </a:endParaRPr>
          </a:p>
          <a:p>
            <a:r>
              <a:rPr lang="en-US" altLang="ja-JP" sz="2800" b="1" dirty="0">
                <a:latin typeface="游ゴシック" panose="020B0400000000000000" pitchFamily="50" charset="-128"/>
                <a:cs typeface="Calibri"/>
              </a:rPr>
              <a:t>	</a:t>
            </a:r>
            <a:endParaRPr lang="en-US" altLang="ja-JP" sz="2800" b="1" dirty="0">
              <a:solidFill>
                <a:srgbClr val="FF0000"/>
              </a:solidFill>
              <a:latin typeface="游ゴシック" panose="020B0400000000000000" pitchFamily="50" charset="-128"/>
              <a:cs typeface="Calibri"/>
            </a:endParaRPr>
          </a:p>
        </p:txBody>
      </p:sp>
      <p:pic>
        <p:nvPicPr>
          <p:cNvPr id="14" name="図 13">
            <a:extLst>
              <a:ext uri="{FF2B5EF4-FFF2-40B4-BE49-F238E27FC236}">
                <a16:creationId xmlns:a16="http://schemas.microsoft.com/office/drawing/2014/main" id="{88B30515-9931-4BC8-B47F-3C8852F285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239522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グラフィックス 10" descr="手のひら">
            <a:extLst>
              <a:ext uri="{FF2B5EF4-FFF2-40B4-BE49-F238E27FC236}">
                <a16:creationId xmlns:a16="http://schemas.microsoft.com/office/drawing/2014/main" id="{A943959B-63AD-4148-80DE-39E505C823CE}"/>
              </a:ext>
            </a:extLst>
          </p:cNvPr>
          <p:cNvPicPr>
            <a:picLocks noChangeAspect="1"/>
          </p:cNvPicPr>
          <p:nvPr/>
        </p:nvPicPr>
        <p:blipFill>
          <a:blip r:embed="rId3">
            <a:alphaModFix amt="41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9334" y="1925675"/>
            <a:ext cx="5132350" cy="5132350"/>
          </a:xfrm>
          <a:prstGeom prst="rect">
            <a:avLst/>
          </a:prstGeom>
        </p:spPr>
      </p:pic>
      <p:sp>
        <p:nvSpPr>
          <p:cNvPr id="12" name="涙形 11">
            <a:extLst>
              <a:ext uri="{FF2B5EF4-FFF2-40B4-BE49-F238E27FC236}">
                <a16:creationId xmlns:a16="http://schemas.microsoft.com/office/drawing/2014/main" id="{27F4EB8A-135E-4DE9-BE9A-D0487AB89594}"/>
              </a:ext>
            </a:extLst>
          </p:cNvPr>
          <p:cNvSpPr/>
          <p:nvPr/>
        </p:nvSpPr>
        <p:spPr>
          <a:xfrm rot="18918171">
            <a:off x="4678952" y="2551522"/>
            <a:ext cx="470991" cy="497762"/>
          </a:xfrm>
          <a:prstGeom prst="teardrop">
            <a:avLst>
              <a:gd name="adj" fmla="val 1424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6323244"/>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1A7977A-D969-48B4-BC21-FF5E3E3B45DF}"/>
              </a:ext>
            </a:extLst>
          </p:cNvPr>
          <p:cNvSpPr/>
          <p:nvPr/>
        </p:nvSpPr>
        <p:spPr>
          <a:xfrm>
            <a:off x="580230" y="1408360"/>
            <a:ext cx="7983540" cy="1734591"/>
          </a:xfrm>
          <a:prstGeom prst="roundRect">
            <a:avLst>
              <a:gd name="adj" fmla="val 748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課題と解決方法</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806604" y="1483361"/>
            <a:ext cx="7757166" cy="150303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latin typeface="游ゴシック" panose="020B0400000000000000" pitchFamily="50" charset="-128"/>
                <a:ea typeface="游ゴシック" panose="020B0400000000000000" pitchFamily="50" charset="-128"/>
                <a:cs typeface="Calibri"/>
              </a:rPr>
              <a:t>課題</a:t>
            </a: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r>
              <a:rPr lang="ja-JP" altLang="en-US" sz="2800" b="1" dirty="0">
                <a:latin typeface="游ゴシック" panose="020B0400000000000000" pitchFamily="50" charset="-128"/>
                <a:ea typeface="游ゴシック" panose="020B0400000000000000" pitchFamily="50" charset="-128"/>
                <a:cs typeface="Calibri"/>
              </a:rPr>
              <a:t>　→</a:t>
            </a:r>
            <a:r>
              <a:rPr lang="ja-JP" altLang="en-US" sz="2800" b="1" dirty="0">
                <a:solidFill>
                  <a:srgbClr val="FF0000"/>
                </a:solidFill>
                <a:latin typeface="游ゴシック" panose="020B0400000000000000" pitchFamily="50" charset="-128"/>
                <a:ea typeface="游ゴシック" panose="020B0400000000000000" pitchFamily="50" charset="-128"/>
                <a:cs typeface="Calibri"/>
              </a:rPr>
              <a:t>手指の消毒をもっとしてもらいたい</a:t>
            </a:r>
            <a:endParaRPr lang="en-US" altLang="ja-JP" sz="2800" b="1" dirty="0">
              <a:solidFill>
                <a:srgbClr val="FF0000"/>
              </a:solidFill>
              <a:latin typeface="游ゴシック" panose="020B0400000000000000" pitchFamily="50" charset="-128"/>
              <a:ea typeface="游ゴシック" panose="020B0400000000000000" pitchFamily="50" charset="-128"/>
              <a:cs typeface="Calibri"/>
            </a:endParaRPr>
          </a:p>
          <a:p>
            <a:pPr marL="0" indent="0">
              <a:buNone/>
            </a:pPr>
            <a:r>
              <a:rPr lang="ja-JP" altLang="en-US" sz="2800" b="1" dirty="0">
                <a:latin typeface="游ゴシック" panose="020B0400000000000000" pitchFamily="50" charset="-128"/>
                <a:ea typeface="游ゴシック" panose="020B0400000000000000" pitchFamily="50" charset="-128"/>
                <a:cs typeface="Calibri"/>
              </a:rPr>
              <a:t>（意識が薄れることなく，習慣化してほしい）</a:t>
            </a: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p:txBody>
      </p:sp>
      <p:sp>
        <p:nvSpPr>
          <p:cNvPr id="10" name="四角形: 角を丸くする 9">
            <a:extLst>
              <a:ext uri="{FF2B5EF4-FFF2-40B4-BE49-F238E27FC236}">
                <a16:creationId xmlns:a16="http://schemas.microsoft.com/office/drawing/2014/main" id="{BB967C88-4AB3-46A9-BB3A-51EC28EB40D7}"/>
              </a:ext>
            </a:extLst>
          </p:cNvPr>
          <p:cNvSpPr/>
          <p:nvPr/>
        </p:nvSpPr>
        <p:spPr>
          <a:xfrm>
            <a:off x="580226" y="3428705"/>
            <a:ext cx="7983540" cy="1571619"/>
          </a:xfrm>
          <a:prstGeom prst="roundRect">
            <a:avLst>
              <a:gd name="adj" fmla="val 748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26683E1-2B0A-422E-92D9-CB4031E36ACD}"/>
              </a:ext>
            </a:extLst>
          </p:cNvPr>
          <p:cNvSpPr/>
          <p:nvPr/>
        </p:nvSpPr>
        <p:spPr>
          <a:xfrm>
            <a:off x="806604" y="3544900"/>
            <a:ext cx="7757166" cy="1815882"/>
          </a:xfrm>
          <a:prstGeom prst="rect">
            <a:avLst/>
          </a:prstGeom>
        </p:spPr>
        <p:txBody>
          <a:bodyPr wrap="square">
            <a:spAutoFit/>
          </a:bodyPr>
          <a:lstStyle/>
          <a:p>
            <a:r>
              <a:rPr lang="ja-JP" altLang="en-US" sz="2800" b="1" dirty="0">
                <a:latin typeface="游ゴシック" panose="020B0400000000000000" pitchFamily="50" charset="-128"/>
                <a:cs typeface="Calibri"/>
              </a:rPr>
              <a:t>解決策</a:t>
            </a:r>
            <a:endParaRPr lang="en-US" altLang="ja-JP" sz="2800" b="1" dirty="0">
              <a:latin typeface="游ゴシック" panose="020B0400000000000000" pitchFamily="50" charset="-128"/>
              <a:cs typeface="Calibri"/>
            </a:endParaRPr>
          </a:p>
          <a:p>
            <a:r>
              <a:rPr lang="en-US" altLang="ja-JP" sz="2800" b="1" dirty="0">
                <a:latin typeface="游ゴシック" panose="020B0400000000000000" pitchFamily="50" charset="-128"/>
                <a:cs typeface="Calibri"/>
              </a:rPr>
              <a:t>	</a:t>
            </a:r>
            <a:r>
              <a:rPr lang="ja-JP" altLang="en-US" sz="2800" b="1" dirty="0">
                <a:latin typeface="游ゴシック" panose="020B0400000000000000" pitchFamily="50" charset="-128"/>
                <a:cs typeface="Calibri"/>
              </a:rPr>
              <a:t>・積極的な呼びかけ</a:t>
            </a:r>
            <a:endParaRPr lang="en-US" altLang="ja-JP" sz="2800" b="1" dirty="0">
              <a:latin typeface="游ゴシック" panose="020B0400000000000000" pitchFamily="50" charset="-128"/>
              <a:cs typeface="Calibri"/>
            </a:endParaRPr>
          </a:p>
          <a:p>
            <a:r>
              <a:rPr lang="en-US" altLang="ja-JP" sz="2800" b="1" dirty="0">
                <a:latin typeface="游ゴシック" panose="020B0400000000000000" pitchFamily="50" charset="-128"/>
                <a:cs typeface="Calibri"/>
              </a:rPr>
              <a:t>	</a:t>
            </a:r>
            <a:r>
              <a:rPr lang="ja-JP" altLang="en-US" sz="2800" b="1" dirty="0">
                <a:latin typeface="游ゴシック" panose="020B0400000000000000" pitchFamily="50" charset="-128"/>
                <a:cs typeface="Calibri"/>
              </a:rPr>
              <a:t>・もっと手軽に消毒してもらえるような手段</a:t>
            </a:r>
            <a:endParaRPr lang="en-US" altLang="ja-JP" sz="2800" b="1" dirty="0">
              <a:latin typeface="游ゴシック" panose="020B0400000000000000" pitchFamily="50" charset="-128"/>
              <a:cs typeface="Calibri"/>
            </a:endParaRPr>
          </a:p>
          <a:p>
            <a:r>
              <a:rPr lang="en-US" altLang="ja-JP" sz="2800" b="1" dirty="0">
                <a:latin typeface="游ゴシック" panose="020B0400000000000000" pitchFamily="50" charset="-128"/>
                <a:cs typeface="Calibri"/>
              </a:rPr>
              <a:t>	</a:t>
            </a:r>
            <a:endParaRPr lang="en-US" altLang="ja-JP" sz="2800" b="1" dirty="0">
              <a:solidFill>
                <a:srgbClr val="FF0000"/>
              </a:solidFill>
              <a:latin typeface="游ゴシック" panose="020B0400000000000000" pitchFamily="50" charset="-128"/>
              <a:cs typeface="Calibri"/>
            </a:endParaRPr>
          </a:p>
        </p:txBody>
      </p:sp>
      <p:sp>
        <p:nvSpPr>
          <p:cNvPr id="14" name="正方形/長方形 13">
            <a:extLst>
              <a:ext uri="{FF2B5EF4-FFF2-40B4-BE49-F238E27FC236}">
                <a16:creationId xmlns:a16="http://schemas.microsoft.com/office/drawing/2014/main" id="{1DB71471-D3A0-43CC-9F01-CE44A77E9788}"/>
              </a:ext>
            </a:extLst>
          </p:cNvPr>
          <p:cNvSpPr/>
          <p:nvPr/>
        </p:nvSpPr>
        <p:spPr>
          <a:xfrm>
            <a:off x="424489" y="4854790"/>
            <a:ext cx="8521395" cy="1815882"/>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altLang="ja-JP" sz="2400" b="1" dirty="0"/>
          </a:p>
          <a:p>
            <a:pPr algn="ctr"/>
            <a:r>
              <a:rPr lang="ja-JP" altLang="en-US" sz="3200" b="1" dirty="0">
                <a:solidFill>
                  <a:srgbClr val="FF0000"/>
                </a:solidFill>
              </a:rPr>
              <a:t>自分が消毒液に行くのではなく，</a:t>
            </a:r>
            <a:endParaRPr lang="en-US" altLang="ja-JP" sz="3200" b="1" dirty="0">
              <a:solidFill>
                <a:srgbClr val="FF0000"/>
              </a:solidFill>
            </a:endParaRPr>
          </a:p>
          <a:p>
            <a:pPr algn="ctr"/>
            <a:r>
              <a:rPr lang="ja-JP" altLang="en-US" sz="3200" b="1" dirty="0">
                <a:solidFill>
                  <a:srgbClr val="FF0000"/>
                </a:solidFill>
              </a:rPr>
              <a:t>消毒液がやってくる</a:t>
            </a:r>
            <a:endParaRPr lang="en-US" altLang="ja-JP" sz="3200" b="1" dirty="0">
              <a:solidFill>
                <a:srgbClr val="FF0000"/>
              </a:solidFill>
            </a:endParaRPr>
          </a:p>
          <a:p>
            <a:pPr algn="ctr"/>
            <a:endParaRPr lang="ja-JP" altLang="en-US" sz="2400" b="1" dirty="0"/>
          </a:p>
        </p:txBody>
      </p:sp>
      <p:pic>
        <p:nvPicPr>
          <p:cNvPr id="15" name="図 14">
            <a:extLst>
              <a:ext uri="{FF2B5EF4-FFF2-40B4-BE49-F238E27FC236}">
                <a16:creationId xmlns:a16="http://schemas.microsoft.com/office/drawing/2014/main" id="{2947E5DC-B2DB-4744-8770-DA309B53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196165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782945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図書館における対策</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7E990B7E-241F-4ECE-ACBC-811A141B4CCC}"/>
              </a:ext>
            </a:extLst>
          </p:cNvPr>
          <p:cNvSpPr txBox="1">
            <a:spLocks/>
          </p:cNvSpPr>
          <p:nvPr/>
        </p:nvSpPr>
        <p:spPr>
          <a:xfrm>
            <a:off x="918395" y="1726269"/>
            <a:ext cx="7757166"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endParaRPr lang="en-US" altLang="ja-JP" sz="4000" b="1" dirty="0">
              <a:solidFill>
                <a:srgbClr val="FF0000"/>
              </a:solidFill>
              <a:latin typeface="游ゴシック" panose="020B0400000000000000" pitchFamily="50" charset="-128"/>
              <a:cs typeface="Calibri"/>
            </a:endParaRPr>
          </a:p>
        </p:txBody>
      </p:sp>
      <p:pic>
        <p:nvPicPr>
          <p:cNvPr id="3" name="図 2">
            <a:extLst>
              <a:ext uri="{FF2B5EF4-FFF2-40B4-BE49-F238E27FC236}">
                <a16:creationId xmlns:a16="http://schemas.microsoft.com/office/drawing/2014/main" id="{01D72540-C447-4C02-991D-0C00ADCBC1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439" y="1422328"/>
            <a:ext cx="3940043" cy="4649830"/>
          </a:xfrm>
          <a:prstGeom prst="rect">
            <a:avLst/>
          </a:prstGeom>
        </p:spPr>
      </p:pic>
      <p:pic>
        <p:nvPicPr>
          <p:cNvPr id="8" name="図 7">
            <a:extLst>
              <a:ext uri="{FF2B5EF4-FFF2-40B4-BE49-F238E27FC236}">
                <a16:creationId xmlns:a16="http://schemas.microsoft.com/office/drawing/2014/main" id="{CC261CAB-D462-4648-B1D8-8FD750C6FE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1998" y="1422328"/>
            <a:ext cx="3940043" cy="4671230"/>
          </a:xfrm>
          <a:prstGeom prst="rect">
            <a:avLst/>
          </a:prstGeom>
        </p:spPr>
      </p:pic>
      <p:pic>
        <p:nvPicPr>
          <p:cNvPr id="9" name="図 8">
            <a:extLst>
              <a:ext uri="{FF2B5EF4-FFF2-40B4-BE49-F238E27FC236}">
                <a16:creationId xmlns:a16="http://schemas.microsoft.com/office/drawing/2014/main" id="{2993469C-3E5E-46F9-938D-614EEBD5B1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61602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グラフィックス 16" descr="本">
            <a:extLst>
              <a:ext uri="{FF2B5EF4-FFF2-40B4-BE49-F238E27FC236}">
                <a16:creationId xmlns:a16="http://schemas.microsoft.com/office/drawing/2014/main" id="{12689F4C-720C-4794-A0EB-E2D06E909CC1}"/>
              </a:ext>
            </a:extLst>
          </p:cNvPr>
          <p:cNvPicPr>
            <a:picLocks noChangeAspect="1"/>
          </p:cNvPicPr>
          <p:nvPr/>
        </p:nvPicPr>
        <p:blipFill>
          <a:blip r:embed="rId3">
            <a:alphaModFix amt="16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5160" y="1683833"/>
            <a:ext cx="4413675" cy="4413675"/>
          </a:xfrm>
          <a:prstGeom prst="rect">
            <a:avLst/>
          </a:prstGeom>
        </p:spPr>
      </p:pic>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6450696"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図書館の方のコメント</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グラフィックス 4" descr="ユーザー">
            <a:extLst>
              <a:ext uri="{FF2B5EF4-FFF2-40B4-BE49-F238E27FC236}">
                <a16:creationId xmlns:a16="http://schemas.microsoft.com/office/drawing/2014/main" id="{E4029928-3D4B-4A38-A6FC-402A4B2A22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503" y="2290267"/>
            <a:ext cx="3947952" cy="3947952"/>
          </a:xfrm>
          <a:prstGeom prst="rect">
            <a:avLst/>
          </a:prstGeom>
        </p:spPr>
      </p:pic>
      <p:sp>
        <p:nvSpPr>
          <p:cNvPr id="12" name="吹き出し: 円形 11">
            <a:extLst>
              <a:ext uri="{FF2B5EF4-FFF2-40B4-BE49-F238E27FC236}">
                <a16:creationId xmlns:a16="http://schemas.microsoft.com/office/drawing/2014/main" id="{4FB68401-65EA-46EA-B0EB-3721E7515511}"/>
              </a:ext>
            </a:extLst>
          </p:cNvPr>
          <p:cNvSpPr/>
          <p:nvPr/>
        </p:nvSpPr>
        <p:spPr>
          <a:xfrm>
            <a:off x="2669606" y="1543122"/>
            <a:ext cx="5672934" cy="1210450"/>
          </a:xfrm>
          <a:prstGeom prst="wedgeEllipseCallout">
            <a:avLst>
              <a:gd name="adj1" fmla="val -54030"/>
              <a:gd name="adj2" fmla="val 85076"/>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800"/>
              </a:spcBef>
            </a:pPr>
            <a:r>
              <a:rPr lang="ja-JP" altLang="en-US" sz="2500" b="1">
                <a:solidFill>
                  <a:schemeClr val="tx1"/>
                </a:solidFill>
                <a:latin typeface="游ゴシック" panose="020B0400000000000000" pitchFamily="50" charset="-128"/>
                <a:cs typeface="Calibri"/>
              </a:rPr>
              <a:t>図書館の本にアルコール消毒はできない</a:t>
            </a:r>
            <a:endParaRPr lang="en-US" altLang="ja-JP" sz="2500" b="1">
              <a:solidFill>
                <a:schemeClr val="tx1"/>
              </a:solidFill>
              <a:latin typeface="游ゴシック" panose="020B0400000000000000" pitchFamily="50" charset="-128"/>
              <a:cs typeface="Calibri"/>
            </a:endParaRPr>
          </a:p>
        </p:txBody>
      </p:sp>
      <p:sp>
        <p:nvSpPr>
          <p:cNvPr id="13" name="吹き出し: 円形 12">
            <a:extLst>
              <a:ext uri="{FF2B5EF4-FFF2-40B4-BE49-F238E27FC236}">
                <a16:creationId xmlns:a16="http://schemas.microsoft.com/office/drawing/2014/main" id="{7C1DDFD1-0ED4-46E9-9B40-20FCC58148F0}"/>
              </a:ext>
            </a:extLst>
          </p:cNvPr>
          <p:cNvSpPr/>
          <p:nvPr/>
        </p:nvSpPr>
        <p:spPr>
          <a:xfrm>
            <a:off x="2909022" y="2868068"/>
            <a:ext cx="5800080" cy="1210450"/>
          </a:xfrm>
          <a:prstGeom prst="wedgeEllipseCallout">
            <a:avLst>
              <a:gd name="adj1" fmla="val -56829"/>
              <a:gd name="adj2" fmla="val 17825"/>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800"/>
              </a:spcBef>
            </a:pPr>
            <a:r>
              <a:rPr lang="ja-JP" altLang="en-US" sz="2500" b="1" dirty="0">
                <a:solidFill>
                  <a:schemeClr val="tx1"/>
                </a:solidFill>
                <a:latin typeface="游ゴシック" panose="020B0400000000000000" pitchFamily="50" charset="-128"/>
                <a:cs typeface="Calibri"/>
              </a:rPr>
              <a:t>紫外線では本棚の奥まで届かない</a:t>
            </a:r>
            <a:endParaRPr lang="en-US" altLang="ja-JP" sz="2500" b="1" dirty="0">
              <a:solidFill>
                <a:schemeClr val="tx1"/>
              </a:solidFill>
              <a:latin typeface="游ゴシック" panose="020B0400000000000000" pitchFamily="50" charset="-128"/>
              <a:cs typeface="Calibri"/>
            </a:endParaRPr>
          </a:p>
        </p:txBody>
      </p:sp>
      <p:sp>
        <p:nvSpPr>
          <p:cNvPr id="14" name="吹き出し: 円形 13">
            <a:extLst>
              <a:ext uri="{FF2B5EF4-FFF2-40B4-BE49-F238E27FC236}">
                <a16:creationId xmlns:a16="http://schemas.microsoft.com/office/drawing/2014/main" id="{5E851377-D57E-4B4E-A294-9CE6846ACD4A}"/>
              </a:ext>
            </a:extLst>
          </p:cNvPr>
          <p:cNvSpPr/>
          <p:nvPr/>
        </p:nvSpPr>
        <p:spPr>
          <a:xfrm>
            <a:off x="3360782" y="4306138"/>
            <a:ext cx="5672934" cy="1591205"/>
          </a:xfrm>
          <a:prstGeom prst="wedgeEllipseCallout">
            <a:avLst>
              <a:gd name="adj1" fmla="val -68264"/>
              <a:gd name="adj2" fmla="val -57106"/>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800"/>
              </a:spcBef>
            </a:pPr>
            <a:r>
              <a:rPr lang="ja-JP" altLang="en-US" sz="2500" b="1">
                <a:solidFill>
                  <a:schemeClr val="tx1"/>
                </a:solidFill>
                <a:latin typeface="游ゴシック" panose="020B0400000000000000" pitchFamily="50" charset="-128"/>
                <a:cs typeface="Calibri"/>
              </a:rPr>
              <a:t>紫外線で本を一気に消毒できる設備は導入しづらい</a:t>
            </a:r>
            <a:endParaRPr lang="en-US" altLang="ja-JP" sz="2500" b="1">
              <a:solidFill>
                <a:schemeClr val="tx1"/>
              </a:solidFill>
              <a:latin typeface="游ゴシック" panose="020B0400000000000000" pitchFamily="50" charset="-128"/>
              <a:cs typeface="Calibri"/>
            </a:endParaRPr>
          </a:p>
        </p:txBody>
      </p:sp>
      <p:pic>
        <p:nvPicPr>
          <p:cNvPr id="10" name="図 9">
            <a:extLst>
              <a:ext uri="{FF2B5EF4-FFF2-40B4-BE49-F238E27FC236}">
                <a16:creationId xmlns:a16="http://schemas.microsoft.com/office/drawing/2014/main" id="{786D5100-1881-467C-8E5A-FB5E4617FD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173481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グラフィックス 16" descr="本">
            <a:extLst>
              <a:ext uri="{FF2B5EF4-FFF2-40B4-BE49-F238E27FC236}">
                <a16:creationId xmlns:a16="http://schemas.microsoft.com/office/drawing/2014/main" id="{12689F4C-720C-4794-A0EB-E2D06E909CC1}"/>
              </a:ext>
            </a:extLst>
          </p:cNvPr>
          <p:cNvPicPr>
            <a:picLocks noChangeAspect="1"/>
          </p:cNvPicPr>
          <p:nvPr/>
        </p:nvPicPr>
        <p:blipFill>
          <a:blip r:embed="rId3">
            <a:alphaModFix amt="16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5160" y="1683833"/>
            <a:ext cx="4413675" cy="4413675"/>
          </a:xfrm>
          <a:prstGeom prst="rect">
            <a:avLst/>
          </a:prstGeom>
        </p:spPr>
      </p:pic>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6450696"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図書館の方のコメント</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グラフィックス 4" descr="ユーザー">
            <a:extLst>
              <a:ext uri="{FF2B5EF4-FFF2-40B4-BE49-F238E27FC236}">
                <a16:creationId xmlns:a16="http://schemas.microsoft.com/office/drawing/2014/main" id="{E4029928-3D4B-4A38-A6FC-402A4B2A22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503" y="2290267"/>
            <a:ext cx="3947952" cy="3947952"/>
          </a:xfrm>
          <a:prstGeom prst="rect">
            <a:avLst/>
          </a:prstGeom>
        </p:spPr>
      </p:pic>
      <p:sp>
        <p:nvSpPr>
          <p:cNvPr id="12" name="吹き出し: 円形 11">
            <a:extLst>
              <a:ext uri="{FF2B5EF4-FFF2-40B4-BE49-F238E27FC236}">
                <a16:creationId xmlns:a16="http://schemas.microsoft.com/office/drawing/2014/main" id="{4FB68401-65EA-46EA-B0EB-3721E7515511}"/>
              </a:ext>
            </a:extLst>
          </p:cNvPr>
          <p:cNvSpPr/>
          <p:nvPr/>
        </p:nvSpPr>
        <p:spPr>
          <a:xfrm>
            <a:off x="2669606" y="1543122"/>
            <a:ext cx="5672934" cy="1210450"/>
          </a:xfrm>
          <a:prstGeom prst="wedgeEllipseCallout">
            <a:avLst>
              <a:gd name="adj1" fmla="val -54030"/>
              <a:gd name="adj2" fmla="val 85076"/>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800"/>
              </a:spcBef>
            </a:pPr>
            <a:r>
              <a:rPr lang="ja-JP" altLang="en-US" sz="2500" b="1">
                <a:solidFill>
                  <a:schemeClr val="tx1"/>
                </a:solidFill>
                <a:latin typeface="游ゴシック" panose="020B0400000000000000" pitchFamily="50" charset="-128"/>
                <a:cs typeface="Calibri"/>
              </a:rPr>
              <a:t>図書館の本にアルコール消毒はできない</a:t>
            </a:r>
            <a:endParaRPr lang="en-US" altLang="ja-JP" sz="2500" b="1">
              <a:solidFill>
                <a:schemeClr val="tx1"/>
              </a:solidFill>
              <a:latin typeface="游ゴシック" panose="020B0400000000000000" pitchFamily="50" charset="-128"/>
              <a:cs typeface="Calibri"/>
            </a:endParaRPr>
          </a:p>
        </p:txBody>
      </p:sp>
      <p:sp>
        <p:nvSpPr>
          <p:cNvPr id="13" name="吹き出し: 円形 12">
            <a:extLst>
              <a:ext uri="{FF2B5EF4-FFF2-40B4-BE49-F238E27FC236}">
                <a16:creationId xmlns:a16="http://schemas.microsoft.com/office/drawing/2014/main" id="{7C1DDFD1-0ED4-46E9-9B40-20FCC58148F0}"/>
              </a:ext>
            </a:extLst>
          </p:cNvPr>
          <p:cNvSpPr/>
          <p:nvPr/>
        </p:nvSpPr>
        <p:spPr>
          <a:xfrm>
            <a:off x="2909022" y="2868068"/>
            <a:ext cx="5800080" cy="1210450"/>
          </a:xfrm>
          <a:prstGeom prst="wedgeEllipseCallout">
            <a:avLst>
              <a:gd name="adj1" fmla="val -56829"/>
              <a:gd name="adj2" fmla="val 17825"/>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800"/>
              </a:spcBef>
            </a:pPr>
            <a:r>
              <a:rPr lang="ja-JP" altLang="en-US" sz="2500" b="1">
                <a:solidFill>
                  <a:schemeClr val="tx1"/>
                </a:solidFill>
                <a:latin typeface="游ゴシック" panose="020B0400000000000000" pitchFamily="50" charset="-128"/>
                <a:cs typeface="Calibri"/>
              </a:rPr>
              <a:t>紫外線では本棚の奥まで届かない</a:t>
            </a:r>
            <a:endParaRPr lang="en-US" altLang="ja-JP" sz="2500" b="1">
              <a:solidFill>
                <a:schemeClr val="tx1"/>
              </a:solidFill>
              <a:latin typeface="游ゴシック" panose="020B0400000000000000" pitchFamily="50" charset="-128"/>
              <a:cs typeface="Calibri"/>
            </a:endParaRPr>
          </a:p>
        </p:txBody>
      </p:sp>
      <p:sp>
        <p:nvSpPr>
          <p:cNvPr id="14" name="吹き出し: 円形 13">
            <a:extLst>
              <a:ext uri="{FF2B5EF4-FFF2-40B4-BE49-F238E27FC236}">
                <a16:creationId xmlns:a16="http://schemas.microsoft.com/office/drawing/2014/main" id="{5E851377-D57E-4B4E-A294-9CE6846ACD4A}"/>
              </a:ext>
            </a:extLst>
          </p:cNvPr>
          <p:cNvSpPr/>
          <p:nvPr/>
        </p:nvSpPr>
        <p:spPr>
          <a:xfrm>
            <a:off x="3360782" y="4000875"/>
            <a:ext cx="5672934" cy="1591205"/>
          </a:xfrm>
          <a:prstGeom prst="wedgeEllipseCallout">
            <a:avLst>
              <a:gd name="adj1" fmla="val -63269"/>
              <a:gd name="adj2" fmla="val -40918"/>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800"/>
              </a:spcBef>
            </a:pPr>
            <a:r>
              <a:rPr lang="ja-JP" altLang="en-US" sz="2500" b="1">
                <a:solidFill>
                  <a:schemeClr val="tx1"/>
                </a:solidFill>
                <a:latin typeface="游ゴシック" panose="020B0400000000000000" pitchFamily="50" charset="-128"/>
                <a:cs typeface="Calibri"/>
              </a:rPr>
              <a:t>紫外線で本を一気に消毒できる設備は導入しづらい</a:t>
            </a:r>
            <a:endParaRPr lang="en-US" altLang="ja-JP" sz="2500" b="1">
              <a:solidFill>
                <a:schemeClr val="tx1"/>
              </a:solidFill>
              <a:latin typeface="游ゴシック" panose="020B0400000000000000" pitchFamily="50" charset="-128"/>
              <a:cs typeface="Calibri"/>
            </a:endParaRPr>
          </a:p>
        </p:txBody>
      </p:sp>
      <p:sp>
        <p:nvSpPr>
          <p:cNvPr id="15" name="正方形/長方形 14">
            <a:extLst>
              <a:ext uri="{FF2B5EF4-FFF2-40B4-BE49-F238E27FC236}">
                <a16:creationId xmlns:a16="http://schemas.microsoft.com/office/drawing/2014/main" id="{1938C799-F732-413C-AD59-E954E4363223}"/>
              </a:ext>
            </a:extLst>
          </p:cNvPr>
          <p:cNvSpPr/>
          <p:nvPr/>
        </p:nvSpPr>
        <p:spPr>
          <a:xfrm>
            <a:off x="234973" y="2875766"/>
            <a:ext cx="8521395" cy="1815882"/>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altLang="ja-JP" sz="2400" b="1"/>
          </a:p>
          <a:p>
            <a:pPr algn="ctr"/>
            <a:r>
              <a:rPr lang="ja-JP" altLang="en-US" sz="3200" b="1">
                <a:solidFill>
                  <a:srgbClr val="FF0000"/>
                </a:solidFill>
              </a:rPr>
              <a:t>手指の消毒が重要であることから</a:t>
            </a:r>
            <a:endParaRPr lang="en-US" altLang="ja-JP" sz="3200" b="1">
              <a:solidFill>
                <a:srgbClr val="FF0000"/>
              </a:solidFill>
            </a:endParaRPr>
          </a:p>
          <a:p>
            <a:pPr algn="ctr"/>
            <a:r>
              <a:rPr lang="ja-JP" altLang="en-US" sz="3200" b="1">
                <a:solidFill>
                  <a:srgbClr val="FF0000"/>
                </a:solidFill>
              </a:rPr>
              <a:t>図書館でのニーズはあるのではないか</a:t>
            </a:r>
            <a:endParaRPr lang="en-US" altLang="ja-JP" sz="3200" b="1">
              <a:solidFill>
                <a:srgbClr val="FF0000"/>
              </a:solidFill>
            </a:endParaRPr>
          </a:p>
          <a:p>
            <a:pPr algn="ctr"/>
            <a:endParaRPr lang="ja-JP" altLang="en-US" sz="2400" b="1"/>
          </a:p>
        </p:txBody>
      </p:sp>
      <p:pic>
        <p:nvPicPr>
          <p:cNvPr id="11" name="図 10">
            <a:extLst>
              <a:ext uri="{FF2B5EF4-FFF2-40B4-BE49-F238E27FC236}">
                <a16:creationId xmlns:a16="http://schemas.microsoft.com/office/drawing/2014/main" id="{F0D2AC69-C731-4280-9CC5-D1B9E3A812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3050355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グラフィックス 10" descr="手のひら">
            <a:extLst>
              <a:ext uri="{FF2B5EF4-FFF2-40B4-BE49-F238E27FC236}">
                <a16:creationId xmlns:a16="http://schemas.microsoft.com/office/drawing/2014/main" id="{A943959B-63AD-4148-80DE-39E505C823CE}"/>
              </a:ext>
            </a:extLst>
          </p:cNvPr>
          <p:cNvPicPr>
            <a:picLocks noChangeAspect="1"/>
          </p:cNvPicPr>
          <p:nvPr/>
        </p:nvPicPr>
        <p:blipFill>
          <a:blip r:embed="rId3">
            <a:alphaModFix amt="41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9334" y="1925675"/>
            <a:ext cx="5132350" cy="5132350"/>
          </a:xfrm>
          <a:prstGeom prst="rect">
            <a:avLst/>
          </a:prstGeom>
        </p:spPr>
      </p:pic>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676038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どんなロボットが必要？</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コンテンツ プレースホルダー 2">
            <a:extLst>
              <a:ext uri="{FF2B5EF4-FFF2-40B4-BE49-F238E27FC236}">
                <a16:creationId xmlns:a16="http://schemas.microsoft.com/office/drawing/2014/main" id="{2F0AF988-89DC-4425-9465-48FB4669DC23}"/>
              </a:ext>
            </a:extLst>
          </p:cNvPr>
          <p:cNvSpPr txBox="1">
            <a:spLocks/>
          </p:cNvSpPr>
          <p:nvPr/>
        </p:nvSpPr>
        <p:spPr>
          <a:xfrm>
            <a:off x="872675" y="1768413"/>
            <a:ext cx="7757166"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4000" b="1" dirty="0">
                <a:latin typeface="游ゴシック" panose="020B0400000000000000" pitchFamily="50" charset="-128"/>
                <a:ea typeface="游ゴシック" panose="020B0400000000000000" pitchFamily="50" charset="-128"/>
                <a:cs typeface="Calibri"/>
              </a:rPr>
              <a:t>図書館内を自律走行</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4000" b="1" dirty="0">
                <a:latin typeface="游ゴシック" panose="020B0400000000000000" pitchFamily="50" charset="-128"/>
                <a:ea typeface="游ゴシック" panose="020B0400000000000000" pitchFamily="50" charset="-128"/>
                <a:cs typeface="Calibri"/>
              </a:rPr>
              <a:t>人がいたら近づき，消毒を促す</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4000" b="1" dirty="0">
                <a:latin typeface="游ゴシック" panose="020B0400000000000000" pitchFamily="50" charset="-128"/>
                <a:ea typeface="游ゴシック" panose="020B0400000000000000" pitchFamily="50" charset="-128"/>
                <a:cs typeface="Calibri"/>
              </a:rPr>
              <a:t>消毒液を噴射する</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p:txBody>
      </p:sp>
      <p:sp>
        <p:nvSpPr>
          <p:cNvPr id="14" name="涙形 13">
            <a:extLst>
              <a:ext uri="{FF2B5EF4-FFF2-40B4-BE49-F238E27FC236}">
                <a16:creationId xmlns:a16="http://schemas.microsoft.com/office/drawing/2014/main" id="{1F5D5201-0E96-46E9-8E05-6202063E680C}"/>
              </a:ext>
            </a:extLst>
          </p:cNvPr>
          <p:cNvSpPr/>
          <p:nvPr/>
        </p:nvSpPr>
        <p:spPr>
          <a:xfrm rot="18918171">
            <a:off x="4678952" y="2551522"/>
            <a:ext cx="470991" cy="497762"/>
          </a:xfrm>
          <a:prstGeom prst="teardrop">
            <a:avLst>
              <a:gd name="adj" fmla="val 1424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890225A-D23A-4E42-8492-646C284033C1}"/>
              </a:ext>
            </a:extLst>
          </p:cNvPr>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10C4B5B5-5839-4163-8CAF-8514399A62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478273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6956814-BAA1-480D-940D-D268333BC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799" y="0"/>
            <a:ext cx="1580212" cy="1185159"/>
          </a:xfrm>
          <a:prstGeom prst="rect">
            <a:avLst/>
          </a:prstGeom>
        </p:spPr>
      </p:pic>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5" y="576900"/>
            <a:ext cx="7760043"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「タピ郎」</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ー 2">
            <a:extLst>
              <a:ext uri="{FF2B5EF4-FFF2-40B4-BE49-F238E27FC236}">
                <a16:creationId xmlns:a16="http://schemas.microsoft.com/office/drawing/2014/main" id="{18574D0D-0CC0-448F-8C9C-5090FB5E8F56}"/>
              </a:ext>
            </a:extLst>
          </p:cNvPr>
          <p:cNvSpPr txBox="1">
            <a:spLocks/>
          </p:cNvSpPr>
          <p:nvPr/>
        </p:nvSpPr>
        <p:spPr>
          <a:xfrm>
            <a:off x="612639" y="1782535"/>
            <a:ext cx="4208743"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3000" b="1" dirty="0">
                <a:latin typeface="游ゴシック" panose="020B0400000000000000" pitchFamily="50" charset="-128"/>
                <a:ea typeface="游ゴシック" panose="020B0400000000000000" pitchFamily="50" charset="-128"/>
                <a:cs typeface="Calibri"/>
              </a:rPr>
              <a:t>タピオカをイメージしたボディ</a:t>
            </a:r>
            <a:endParaRPr lang="en-US" altLang="ja-JP" sz="3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3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3000" b="1" dirty="0">
                <a:latin typeface="游ゴシック" panose="020B0400000000000000" pitchFamily="50" charset="-128"/>
                <a:ea typeface="游ゴシック" panose="020B0400000000000000" pitchFamily="50" charset="-128"/>
                <a:cs typeface="Calibri"/>
              </a:rPr>
              <a:t>市販のボトルを搭載</a:t>
            </a:r>
            <a:endParaRPr lang="en-US" altLang="ja-JP" sz="3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3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3000" b="1" dirty="0">
                <a:latin typeface="游ゴシック" panose="020B0400000000000000" pitchFamily="50" charset="-128"/>
                <a:ea typeface="游ゴシック" panose="020B0400000000000000" pitchFamily="50" charset="-128"/>
                <a:cs typeface="Calibri"/>
              </a:rPr>
              <a:t>ボトルを押すことで消毒液を噴射する機構</a:t>
            </a:r>
            <a:endParaRPr lang="en-US" altLang="ja-JP" sz="3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3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3000" b="1" dirty="0">
              <a:latin typeface="游ゴシック" panose="020B0400000000000000" pitchFamily="50" charset="-128"/>
              <a:ea typeface="游ゴシック" panose="020B0400000000000000" pitchFamily="50" charset="-128"/>
              <a:cs typeface="Calibri"/>
            </a:endParaRPr>
          </a:p>
        </p:txBody>
      </p:sp>
      <p:pic>
        <p:nvPicPr>
          <p:cNvPr id="8" name="Picture 2">
            <a:extLst>
              <a:ext uri="{FF2B5EF4-FFF2-40B4-BE49-F238E27FC236}">
                <a16:creationId xmlns:a16="http://schemas.microsoft.com/office/drawing/2014/main" id="{9A096102-787C-49B1-9E35-2C5A44D4C90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02507" y="309303"/>
            <a:ext cx="3005168" cy="631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45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機能</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806604" y="1483361"/>
            <a:ext cx="7757166"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457200" indent="-457200">
              <a:buFont typeface="+mj-lt"/>
              <a:buAutoNum type="arabicPeriod"/>
            </a:pPr>
            <a:r>
              <a:rPr lang="ja-JP" altLang="en-US" sz="3500" b="1" dirty="0">
                <a:solidFill>
                  <a:srgbClr val="FF0000"/>
                </a:solidFill>
                <a:latin typeface="游ゴシック" panose="020B0400000000000000" pitchFamily="50" charset="-128"/>
                <a:ea typeface="游ゴシック" panose="020B0400000000000000" pitchFamily="50" charset="-128"/>
                <a:cs typeface="Calibri"/>
              </a:rPr>
              <a:t>自律移動機能</a:t>
            </a:r>
            <a:endParaRPr lang="en-US" altLang="ja-JP" sz="3500" b="1" dirty="0">
              <a:solidFill>
                <a:srgbClr val="FF0000"/>
              </a:solidFill>
              <a:latin typeface="游ゴシック" panose="020B0400000000000000" pitchFamily="50" charset="-128"/>
              <a:ea typeface="游ゴシック" panose="020B0400000000000000" pitchFamily="50" charset="-128"/>
              <a:cs typeface="Calibri"/>
            </a:endParaRPr>
          </a:p>
          <a:p>
            <a:pPr marL="342900" lvl="1" indent="0">
              <a:buNone/>
            </a:pPr>
            <a:endParaRPr lang="en-US" altLang="ja-JP" sz="3500" b="1" dirty="0">
              <a:solidFill>
                <a:srgbClr val="FF0000"/>
              </a:solidFill>
              <a:latin typeface="游ゴシック" panose="020B0400000000000000" pitchFamily="50" charset="-128"/>
              <a:ea typeface="游ゴシック" panose="020B0400000000000000" pitchFamily="50" charset="-128"/>
              <a:cs typeface="Calibri"/>
            </a:endParaRPr>
          </a:p>
          <a:p>
            <a:pPr marL="457200" indent="-457200">
              <a:buFont typeface="+mj-lt"/>
              <a:buAutoNum type="arabicPeriod"/>
            </a:pPr>
            <a:r>
              <a:rPr lang="ja-JP" altLang="en-US" sz="3500" b="1" dirty="0">
                <a:solidFill>
                  <a:srgbClr val="FF0000"/>
                </a:solidFill>
                <a:latin typeface="游ゴシック" panose="020B0400000000000000" pitchFamily="50" charset="-128"/>
                <a:cs typeface="Calibri"/>
              </a:rPr>
              <a:t>人検知・接近機能</a:t>
            </a:r>
            <a:endParaRPr lang="en-US" altLang="ja-JP" sz="3500" b="1" dirty="0">
              <a:solidFill>
                <a:srgbClr val="FF0000"/>
              </a:solidFill>
              <a:latin typeface="游ゴシック" panose="020B0400000000000000" pitchFamily="50" charset="-128"/>
              <a:cs typeface="Calibri"/>
            </a:endParaRPr>
          </a:p>
          <a:p>
            <a:pPr marL="342900" lvl="1" indent="0">
              <a:buNone/>
            </a:pPr>
            <a:endParaRPr lang="en-US" altLang="ja-JP" sz="3500" b="1" dirty="0">
              <a:solidFill>
                <a:srgbClr val="FF0000"/>
              </a:solidFill>
              <a:latin typeface="游ゴシック" panose="020B0400000000000000" pitchFamily="50" charset="-128"/>
              <a:ea typeface="游ゴシック" panose="020B0400000000000000" pitchFamily="50" charset="-128"/>
              <a:cs typeface="Calibri"/>
            </a:endParaRPr>
          </a:p>
          <a:p>
            <a:pPr marL="457200" indent="-457200">
              <a:buFont typeface="+mj-lt"/>
              <a:buAutoNum type="arabicPeriod"/>
            </a:pPr>
            <a:r>
              <a:rPr lang="ja-JP" altLang="en-US" sz="3500" b="1" dirty="0">
                <a:solidFill>
                  <a:srgbClr val="FF0000"/>
                </a:solidFill>
                <a:latin typeface="游ゴシック" panose="020B0400000000000000" pitchFamily="50" charset="-128"/>
                <a:cs typeface="Calibri"/>
              </a:rPr>
              <a:t>消毒呼びかけ機能</a:t>
            </a:r>
            <a:endParaRPr lang="en-US" altLang="ja-JP" sz="3500" b="1" dirty="0">
              <a:solidFill>
                <a:srgbClr val="FF0000"/>
              </a:solidFill>
              <a:latin typeface="游ゴシック" panose="020B0400000000000000" pitchFamily="50" charset="-128"/>
              <a:cs typeface="Calibri"/>
            </a:endParaRPr>
          </a:p>
          <a:p>
            <a:pPr marL="342900" lvl="1" indent="0">
              <a:buNone/>
            </a:pPr>
            <a:endParaRPr lang="en-US" altLang="ja-JP" sz="3500" b="1" dirty="0">
              <a:solidFill>
                <a:srgbClr val="FF0000"/>
              </a:solidFill>
              <a:latin typeface="游ゴシック" panose="020B0400000000000000" pitchFamily="50" charset="-128"/>
              <a:ea typeface="游ゴシック" panose="020B0400000000000000" pitchFamily="50" charset="-128"/>
              <a:cs typeface="Calibri"/>
            </a:endParaRPr>
          </a:p>
          <a:p>
            <a:pPr marL="457200" indent="-457200">
              <a:buFont typeface="+mj-lt"/>
              <a:buAutoNum type="arabicPeriod"/>
            </a:pPr>
            <a:r>
              <a:rPr lang="ja-JP" altLang="en-US" sz="3500" b="1" dirty="0">
                <a:solidFill>
                  <a:srgbClr val="FF0000"/>
                </a:solidFill>
                <a:latin typeface="游ゴシック" panose="020B0400000000000000" pitchFamily="50" charset="-128"/>
                <a:cs typeface="Calibri"/>
              </a:rPr>
              <a:t>消毒液噴射機能</a:t>
            </a:r>
            <a:endParaRPr lang="en-US" altLang="ja-JP" sz="3500" b="1" dirty="0">
              <a:solidFill>
                <a:srgbClr val="FF0000"/>
              </a:solidFill>
              <a:latin typeface="游ゴシック" panose="020B0400000000000000" pitchFamily="50" charset="-128"/>
              <a:ea typeface="游ゴシック" panose="020B0400000000000000" pitchFamily="50" charset="-128"/>
              <a:cs typeface="Calibri"/>
            </a:endParaRPr>
          </a:p>
          <a:p>
            <a:pPr marL="0" indent="0">
              <a:buNone/>
            </a:pPr>
            <a:r>
              <a:rPr lang="ja-JP" altLang="en-US" sz="3500" b="1" dirty="0">
                <a:solidFill>
                  <a:srgbClr val="FF0000"/>
                </a:solidFill>
                <a:latin typeface="游ゴシック" panose="020B0400000000000000" pitchFamily="50" charset="-128"/>
                <a:ea typeface="游ゴシック" panose="020B0400000000000000" pitchFamily="50" charset="-128"/>
                <a:cs typeface="Calibri"/>
              </a:rPr>
              <a:t>　</a:t>
            </a:r>
            <a:endParaRPr lang="en-US" altLang="ja-JP" sz="3500" b="1" dirty="0">
              <a:solidFill>
                <a:srgbClr val="FF0000"/>
              </a:solidFill>
              <a:latin typeface="游ゴシック" panose="020B0400000000000000" pitchFamily="50" charset="-128"/>
              <a:ea typeface="游ゴシック" panose="020B0400000000000000" pitchFamily="50" charset="-128"/>
              <a:cs typeface="Calibri"/>
            </a:endParaRPr>
          </a:p>
          <a:p>
            <a:pPr marL="457200" indent="-457200">
              <a:buFont typeface="+mj-lt"/>
              <a:buAutoNum type="arabicPeriod"/>
            </a:pPr>
            <a:endParaRPr lang="en-US" altLang="ja-JP" sz="3500" b="1" dirty="0">
              <a:solidFill>
                <a:srgbClr val="FF0000"/>
              </a:solidFill>
              <a:latin typeface="游ゴシック" panose="020B0400000000000000" pitchFamily="50" charset="-128"/>
              <a:ea typeface="游ゴシック" panose="020B0400000000000000" pitchFamily="50" charset="-128"/>
              <a:cs typeface="Calibri"/>
            </a:endParaRPr>
          </a:p>
          <a:p>
            <a:pPr marL="457200" indent="-457200">
              <a:buFont typeface="+mj-lt"/>
              <a:buAutoNum type="arabicPeriod"/>
            </a:pPr>
            <a:endParaRPr lang="en-US" altLang="ja-JP" sz="3500" b="1" dirty="0">
              <a:solidFill>
                <a:srgbClr val="FF0000"/>
              </a:solidFill>
              <a:latin typeface="游ゴシック" panose="020B0400000000000000" pitchFamily="50" charset="-128"/>
              <a:ea typeface="游ゴシック" panose="020B0400000000000000" pitchFamily="50" charset="-128"/>
              <a:cs typeface="Calibri"/>
            </a:endParaRPr>
          </a:p>
        </p:txBody>
      </p:sp>
      <p:sp>
        <p:nvSpPr>
          <p:cNvPr id="9" name="矢印: 下 8">
            <a:extLst>
              <a:ext uri="{FF2B5EF4-FFF2-40B4-BE49-F238E27FC236}">
                <a16:creationId xmlns:a16="http://schemas.microsoft.com/office/drawing/2014/main" id="{231121EA-59B3-46DB-9582-D7AE7E2D6ABF}"/>
              </a:ext>
            </a:extLst>
          </p:cNvPr>
          <p:cNvSpPr/>
          <p:nvPr/>
        </p:nvSpPr>
        <p:spPr>
          <a:xfrm>
            <a:off x="5781040" y="1546821"/>
            <a:ext cx="1396749" cy="415747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C434C0DC-7F63-40C5-857D-EA16011622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394976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機能１</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906965" y="3100288"/>
            <a:ext cx="7757166"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4000" b="1" dirty="0">
                <a:solidFill>
                  <a:srgbClr val="FF0000"/>
                </a:solidFill>
                <a:latin typeface="游ゴシック" panose="020B0400000000000000" pitchFamily="50" charset="-128"/>
                <a:ea typeface="游ゴシック" panose="020B0400000000000000" pitchFamily="50" charset="-128"/>
                <a:cs typeface="Calibri"/>
              </a:rPr>
              <a:t>自律移動機能</a:t>
            </a:r>
            <a:endParaRPr lang="en-US" altLang="ja-JP" sz="4000" b="1" dirty="0">
              <a:solidFill>
                <a:srgbClr val="FF0000"/>
              </a:solidFill>
              <a:latin typeface="游ゴシック" panose="020B0400000000000000" pitchFamily="50" charset="-128"/>
              <a:ea typeface="游ゴシック" panose="020B0400000000000000" pitchFamily="50" charset="-128"/>
              <a:cs typeface="Calibri"/>
            </a:endParaRPr>
          </a:p>
          <a:p>
            <a:pPr marL="0" indent="0">
              <a:buNone/>
            </a:pPr>
            <a:r>
              <a:rPr lang="ja-JP" altLang="en-US" sz="4000" b="1" dirty="0">
                <a:latin typeface="游ゴシック" panose="020B0400000000000000" pitchFamily="50" charset="-128"/>
                <a:ea typeface="游ゴシック" panose="020B0400000000000000" pitchFamily="50" charset="-128"/>
                <a:cs typeface="Calibri"/>
              </a:rPr>
              <a:t>　施設内を自律して移動する</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p:txBody>
      </p:sp>
      <p:pic>
        <p:nvPicPr>
          <p:cNvPr id="9" name="図 8">
            <a:extLst>
              <a:ext uri="{FF2B5EF4-FFF2-40B4-BE49-F238E27FC236}">
                <a16:creationId xmlns:a16="http://schemas.microsoft.com/office/drawing/2014/main" id="{2A8B5BC1-A753-404E-B52E-73B03AE162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374562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1DB2493F-911C-4A05-961F-E988139F1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799" y="0"/>
            <a:ext cx="1580212" cy="1185159"/>
          </a:xfrm>
          <a:prstGeom prst="rect">
            <a:avLst/>
          </a:prstGeom>
        </p:spPr>
      </p:pic>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グラフィックス 7" descr="手のひら">
            <a:extLst>
              <a:ext uri="{FF2B5EF4-FFF2-40B4-BE49-F238E27FC236}">
                <a16:creationId xmlns:a16="http://schemas.microsoft.com/office/drawing/2014/main" id="{823F2C05-8C1D-4262-BAFA-1B23A0770E4B}"/>
              </a:ext>
            </a:extLst>
          </p:cNvPr>
          <p:cNvPicPr>
            <a:picLocks noChangeAspect="1"/>
          </p:cNvPicPr>
          <p:nvPr/>
        </p:nvPicPr>
        <p:blipFill>
          <a:blip r:embed="rId4">
            <a:alphaModFix amt="41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9334" y="1925675"/>
            <a:ext cx="5132350" cy="5132350"/>
          </a:xfrm>
          <a:prstGeom prst="rect">
            <a:avLst/>
          </a:prstGeom>
        </p:spPr>
      </p:pic>
      <p:sp>
        <p:nvSpPr>
          <p:cNvPr id="10" name="涙形 9">
            <a:extLst>
              <a:ext uri="{FF2B5EF4-FFF2-40B4-BE49-F238E27FC236}">
                <a16:creationId xmlns:a16="http://schemas.microsoft.com/office/drawing/2014/main" id="{9CDD68BF-3477-41B6-BA83-ED0356ED263E}"/>
              </a:ext>
            </a:extLst>
          </p:cNvPr>
          <p:cNvSpPr/>
          <p:nvPr/>
        </p:nvSpPr>
        <p:spPr>
          <a:xfrm rot="18918171">
            <a:off x="4678952" y="2551522"/>
            <a:ext cx="470991" cy="497762"/>
          </a:xfrm>
          <a:prstGeom prst="teardrop">
            <a:avLst>
              <a:gd name="adj" fmla="val 1424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a:extLst>
              <a:ext uri="{FF2B5EF4-FFF2-40B4-BE49-F238E27FC236}">
                <a16:creationId xmlns:a16="http://schemas.microsoft.com/office/drawing/2014/main" id="{8979A9A5-47B5-4EA2-8D64-DA3ADA11204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16807" y="484742"/>
            <a:ext cx="2992068" cy="6290620"/>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5" y="576900"/>
            <a:ext cx="7760043"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自律移動機能</a:t>
            </a:r>
          </a:p>
        </p:txBody>
      </p:sp>
      <p:sp>
        <p:nvSpPr>
          <p:cNvPr id="9" name="コンテンツ プレースホルダー 2">
            <a:extLst>
              <a:ext uri="{FF2B5EF4-FFF2-40B4-BE49-F238E27FC236}">
                <a16:creationId xmlns:a16="http://schemas.microsoft.com/office/drawing/2014/main" id="{18574D0D-0CC0-448F-8C9C-5090FB5E8F56}"/>
              </a:ext>
            </a:extLst>
          </p:cNvPr>
          <p:cNvSpPr txBox="1">
            <a:spLocks/>
          </p:cNvSpPr>
          <p:nvPr/>
        </p:nvSpPr>
        <p:spPr>
          <a:xfrm>
            <a:off x="372121" y="2896928"/>
            <a:ext cx="4884778" cy="185081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solidFill>
                  <a:srgbClr val="FF0000"/>
                </a:solidFill>
                <a:latin typeface="游ゴシック" panose="020B0400000000000000" pitchFamily="50" charset="-128"/>
                <a:ea typeface="游ゴシック" panose="020B0400000000000000" pitchFamily="50" charset="-128"/>
                <a:cs typeface="Calibri"/>
              </a:rPr>
              <a:t>計８個の超音波センサ</a:t>
            </a:r>
            <a:endParaRPr lang="en-US" altLang="ja-JP" sz="40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ja-JP" altLang="en-US" sz="4000" b="1" dirty="0">
                <a:solidFill>
                  <a:srgbClr val="FF0000"/>
                </a:solidFill>
                <a:latin typeface="游ゴシック" panose="020B0400000000000000" pitchFamily="50" charset="-128"/>
                <a:ea typeface="游ゴシック" panose="020B0400000000000000" pitchFamily="50" charset="-128"/>
                <a:cs typeface="Calibri"/>
              </a:rPr>
              <a:t>＋</a:t>
            </a:r>
            <a:endParaRPr lang="en-US" altLang="ja-JP" sz="4000" b="1" dirty="0">
              <a:solidFill>
                <a:srgbClr val="FF0000"/>
              </a:solidFill>
              <a:latin typeface="游ゴシック" panose="020B0400000000000000" pitchFamily="50" charset="-128"/>
              <a:ea typeface="游ゴシック" panose="020B0400000000000000" pitchFamily="50" charset="-128"/>
              <a:cs typeface="Calibri"/>
            </a:endParaRPr>
          </a:p>
          <a:p>
            <a:pPr marL="0" indent="0">
              <a:buNone/>
            </a:pPr>
            <a:r>
              <a:rPr lang="ja-JP" altLang="en-US" sz="4000" b="1" dirty="0">
                <a:solidFill>
                  <a:srgbClr val="FF0000"/>
                </a:solidFill>
                <a:latin typeface="游ゴシック" panose="020B0400000000000000" pitchFamily="50" charset="-128"/>
                <a:ea typeface="游ゴシック" panose="020B0400000000000000" pitchFamily="50" charset="-128"/>
                <a:cs typeface="Calibri"/>
              </a:rPr>
              <a:t>計２個のタッチセンサ</a:t>
            </a:r>
            <a:endParaRPr lang="en-US" altLang="ja-JP" sz="4000" b="1" dirty="0">
              <a:solidFill>
                <a:srgbClr val="FF0000"/>
              </a:solidFill>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solidFill>
                <a:srgbClr val="FF0000"/>
              </a:solidFill>
              <a:latin typeface="游ゴシック" panose="020B0400000000000000" pitchFamily="50" charset="-128"/>
              <a:ea typeface="游ゴシック" panose="020B0400000000000000" pitchFamily="50" charset="-128"/>
              <a:cs typeface="Calibri"/>
            </a:endParaRPr>
          </a:p>
        </p:txBody>
      </p:sp>
      <p:sp>
        <p:nvSpPr>
          <p:cNvPr id="11" name="矢印: 下 10">
            <a:extLst>
              <a:ext uri="{FF2B5EF4-FFF2-40B4-BE49-F238E27FC236}">
                <a16:creationId xmlns:a16="http://schemas.microsoft.com/office/drawing/2014/main" id="{54C3674E-9B0C-41CA-9853-25035FC6AFD3}"/>
              </a:ext>
            </a:extLst>
          </p:cNvPr>
          <p:cNvSpPr/>
          <p:nvPr/>
        </p:nvSpPr>
        <p:spPr>
          <a:xfrm rot="17361170">
            <a:off x="6041385" y="2544036"/>
            <a:ext cx="512244" cy="177842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5B51FB8F-1626-4D2E-8649-D8BBBFD2ED34}"/>
              </a:ext>
            </a:extLst>
          </p:cNvPr>
          <p:cNvSpPr/>
          <p:nvPr/>
        </p:nvSpPr>
        <p:spPr>
          <a:xfrm rot="17377472">
            <a:off x="4663166" y="3538916"/>
            <a:ext cx="512244" cy="412184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686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5" y="576900"/>
            <a:ext cx="5444665"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プロジェクトテーマ</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
        <p:nvSpPr>
          <p:cNvPr id="9" name="コンテンツ プレースホルダー 2">
            <a:extLst>
              <a:ext uri="{FF2B5EF4-FFF2-40B4-BE49-F238E27FC236}">
                <a16:creationId xmlns:a16="http://schemas.microsoft.com/office/drawing/2014/main" id="{EED05311-3978-4575-82A4-27D722F2C241}"/>
              </a:ext>
            </a:extLst>
          </p:cNvPr>
          <p:cNvSpPr txBox="1">
            <a:spLocks/>
          </p:cNvSpPr>
          <p:nvPr/>
        </p:nvSpPr>
        <p:spPr>
          <a:xfrm>
            <a:off x="745736" y="1687911"/>
            <a:ext cx="7757166" cy="4347127"/>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endParaRPr lang="en-US" altLang="ja-JP" sz="4400" b="1">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en-US" altLang="ja-JP" sz="4400" b="1">
                <a:solidFill>
                  <a:srgbClr val="FF0000"/>
                </a:solidFill>
                <a:latin typeface="游ゴシック" panose="020B0400000000000000" pitchFamily="50" charset="-128"/>
                <a:ea typeface="游ゴシック" panose="020B0400000000000000" pitchFamily="50" charset="-128"/>
                <a:cs typeface="Calibri"/>
              </a:rPr>
              <a:t>TPYLO</a:t>
            </a:r>
            <a:r>
              <a:rPr lang="ja-JP" altLang="en-US" sz="4400" b="1">
                <a:solidFill>
                  <a:srgbClr val="FF0000"/>
                </a:solidFill>
                <a:latin typeface="游ゴシック" panose="020B0400000000000000" pitchFamily="50" charset="-128"/>
                <a:ea typeface="游ゴシック" panose="020B0400000000000000" pitchFamily="50" charset="-128"/>
                <a:cs typeface="Calibri"/>
              </a:rPr>
              <a:t>プロジェクト</a:t>
            </a:r>
            <a:endParaRPr lang="en-US" altLang="ja-JP" sz="4400" b="1">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ja-JP" altLang="en-US" sz="4400" b="1">
                <a:solidFill>
                  <a:srgbClr val="FF0000"/>
                </a:solidFill>
                <a:latin typeface="游ゴシック" panose="020B0400000000000000" pitchFamily="50" charset="-128"/>
                <a:ea typeface="游ゴシック" panose="020B0400000000000000" pitchFamily="50" charset="-128"/>
                <a:cs typeface="Calibri"/>
              </a:rPr>
              <a:t>（タピ</a:t>
            </a:r>
            <a:r>
              <a:rPr lang="ja-JP" altLang="en-US" sz="4400" b="1" err="1">
                <a:solidFill>
                  <a:srgbClr val="FF0000"/>
                </a:solidFill>
                <a:latin typeface="游ゴシック" panose="020B0400000000000000" pitchFamily="50" charset="-128"/>
                <a:ea typeface="游ゴシック" panose="020B0400000000000000" pitchFamily="50" charset="-128"/>
                <a:cs typeface="Calibri"/>
              </a:rPr>
              <a:t>ろう</a:t>
            </a:r>
            <a:r>
              <a:rPr lang="ja-JP" altLang="en-US" sz="4400" b="1">
                <a:solidFill>
                  <a:srgbClr val="FF0000"/>
                </a:solidFill>
                <a:latin typeface="游ゴシック" panose="020B0400000000000000" pitchFamily="50" charset="-128"/>
                <a:ea typeface="游ゴシック" panose="020B0400000000000000" pitchFamily="50" charset="-128"/>
                <a:cs typeface="Calibri"/>
              </a:rPr>
              <a:t>プロジェクト）</a:t>
            </a:r>
            <a:endParaRPr lang="en-US" altLang="ja-JP" sz="4400" b="1">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endParaRPr lang="en-US" altLang="ja-JP" sz="2500" b="1">
              <a:solidFill>
                <a:srgbClr val="FF0000"/>
              </a:solidFill>
              <a:latin typeface="游ゴシック" panose="020B0400000000000000" pitchFamily="50" charset="-128"/>
              <a:ea typeface="游ゴシック" panose="020B0400000000000000" pitchFamily="50" charset="-128"/>
              <a:cs typeface="Calibri"/>
            </a:endParaRPr>
          </a:p>
        </p:txBody>
      </p:sp>
      <p:sp>
        <p:nvSpPr>
          <p:cNvPr id="8" name="コンテンツ プレースホルダー 2">
            <a:extLst>
              <a:ext uri="{FF2B5EF4-FFF2-40B4-BE49-F238E27FC236}">
                <a16:creationId xmlns:a16="http://schemas.microsoft.com/office/drawing/2014/main" id="{A79BAC39-CD7B-4A3B-9D11-69E734E745DA}"/>
              </a:ext>
            </a:extLst>
          </p:cNvPr>
          <p:cNvSpPr txBox="1">
            <a:spLocks/>
          </p:cNvSpPr>
          <p:nvPr/>
        </p:nvSpPr>
        <p:spPr>
          <a:xfrm>
            <a:off x="745736" y="4155948"/>
            <a:ext cx="7757166" cy="179781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3600" b="1" dirty="0">
                <a:latin typeface="游ゴシック" panose="020B0400000000000000" pitchFamily="50" charset="-128"/>
                <a:cs typeface="Calibri"/>
              </a:rPr>
              <a:t>～</a:t>
            </a:r>
            <a:r>
              <a:rPr lang="en-US" altLang="ja-JP" sz="3600" b="1" dirty="0">
                <a:latin typeface="游ゴシック" panose="020B0400000000000000" pitchFamily="50" charset="-128"/>
                <a:cs typeface="Calibri"/>
              </a:rPr>
              <a:t> </a:t>
            </a:r>
            <a:r>
              <a:rPr lang="en-US" altLang="ja-JP" sz="3600" b="1" dirty="0">
                <a:solidFill>
                  <a:srgbClr val="FF0000"/>
                </a:solidFill>
                <a:latin typeface="游ゴシック" panose="020B0400000000000000" pitchFamily="50" charset="-128"/>
                <a:cs typeface="Calibri"/>
              </a:rPr>
              <a:t>T</a:t>
            </a:r>
            <a:r>
              <a:rPr lang="en-US" altLang="ja-JP" sz="3600" b="1" dirty="0">
                <a:latin typeface="游ゴシック" panose="020B0400000000000000" pitchFamily="50" charset="-128"/>
                <a:cs typeface="Calibri"/>
              </a:rPr>
              <a:t>o </a:t>
            </a:r>
            <a:r>
              <a:rPr lang="en-US" altLang="ja-JP" sz="3600" b="1" dirty="0">
                <a:solidFill>
                  <a:srgbClr val="FF0000"/>
                </a:solidFill>
                <a:latin typeface="游ゴシック" panose="020B0400000000000000" pitchFamily="50" charset="-128"/>
                <a:cs typeface="Calibri"/>
              </a:rPr>
              <a:t>P</a:t>
            </a:r>
            <a:r>
              <a:rPr lang="en-US" altLang="ja-JP" sz="3600" b="1" dirty="0">
                <a:latin typeface="游ゴシック" panose="020B0400000000000000" pitchFamily="50" charset="-128"/>
                <a:cs typeface="Calibri"/>
              </a:rPr>
              <a:t>rotect </a:t>
            </a:r>
            <a:r>
              <a:rPr lang="en-US" altLang="ja-JP" sz="3600" b="1" dirty="0">
                <a:solidFill>
                  <a:srgbClr val="FF0000"/>
                </a:solidFill>
                <a:latin typeface="游ゴシック" panose="020B0400000000000000" pitchFamily="50" charset="-128"/>
                <a:cs typeface="Calibri"/>
              </a:rPr>
              <a:t>Y</a:t>
            </a:r>
            <a:r>
              <a:rPr lang="en-US" altLang="ja-JP" sz="3600" b="1" dirty="0">
                <a:latin typeface="游ゴシック" panose="020B0400000000000000" pitchFamily="50" charset="-128"/>
                <a:cs typeface="Calibri"/>
              </a:rPr>
              <a:t>our </a:t>
            </a:r>
            <a:r>
              <a:rPr lang="en-US" altLang="ja-JP" sz="3600" b="1" dirty="0">
                <a:solidFill>
                  <a:srgbClr val="FF0000"/>
                </a:solidFill>
                <a:latin typeface="游ゴシック" panose="020B0400000000000000" pitchFamily="50" charset="-128"/>
                <a:cs typeface="Calibri"/>
              </a:rPr>
              <a:t>L</a:t>
            </a:r>
            <a:r>
              <a:rPr lang="en-US" altLang="ja-JP" sz="3600" b="1" dirty="0">
                <a:latin typeface="游ゴシック" panose="020B0400000000000000" pitchFamily="50" charset="-128"/>
                <a:cs typeface="Calibri"/>
              </a:rPr>
              <a:t>oved </a:t>
            </a:r>
            <a:r>
              <a:rPr lang="en-US" altLang="ja-JP" sz="3600" b="1" dirty="0">
                <a:solidFill>
                  <a:srgbClr val="FF0000"/>
                </a:solidFill>
                <a:latin typeface="游ゴシック" panose="020B0400000000000000" pitchFamily="50" charset="-128"/>
                <a:cs typeface="Calibri"/>
              </a:rPr>
              <a:t>O</a:t>
            </a:r>
            <a:r>
              <a:rPr lang="en-US" altLang="ja-JP" sz="3600" b="1" dirty="0">
                <a:latin typeface="游ゴシック" panose="020B0400000000000000" pitchFamily="50" charset="-128"/>
                <a:cs typeface="Calibri"/>
              </a:rPr>
              <a:t>nes </a:t>
            </a:r>
            <a:r>
              <a:rPr lang="ja-JP" altLang="en-US" sz="3600" b="1" dirty="0">
                <a:latin typeface="游ゴシック" panose="020B0400000000000000" pitchFamily="50" charset="-128"/>
                <a:cs typeface="Calibri"/>
              </a:rPr>
              <a:t>～</a:t>
            </a:r>
            <a:endParaRPr lang="en-US" altLang="ja-JP" sz="3600" b="1" dirty="0">
              <a:latin typeface="游ゴシック" panose="020B0400000000000000" pitchFamily="50" charset="-128"/>
              <a:ea typeface="游ゴシック" panose="020B0400000000000000" pitchFamily="50" charset="-128"/>
              <a:cs typeface="Calibri"/>
            </a:endParaRPr>
          </a:p>
          <a:p>
            <a:pPr marL="0" indent="0" algn="ctr">
              <a:buNone/>
            </a:pPr>
            <a:r>
              <a:rPr lang="ja-JP" altLang="en-US" sz="3600" b="1" dirty="0">
                <a:latin typeface="游ゴシック" panose="020B0400000000000000" pitchFamily="50" charset="-128"/>
                <a:cs typeface="Calibri"/>
              </a:rPr>
              <a:t>（愛する人を守るために）</a:t>
            </a:r>
            <a:endParaRPr lang="en-US" altLang="ja-JP" sz="3600" b="1" dirty="0">
              <a:latin typeface="游ゴシック" panose="020B0400000000000000" pitchFamily="50" charset="-128"/>
              <a:ea typeface="游ゴシック" panose="020B0400000000000000" pitchFamily="50" charset="-128"/>
              <a:cs typeface="Calibri"/>
            </a:endParaRPr>
          </a:p>
        </p:txBody>
      </p:sp>
      <p:pic>
        <p:nvPicPr>
          <p:cNvPr id="10" name="図 9">
            <a:extLst>
              <a:ext uri="{FF2B5EF4-FFF2-40B4-BE49-F238E27FC236}">
                <a16:creationId xmlns:a16="http://schemas.microsoft.com/office/drawing/2014/main" id="{B4E138F7-DC24-412C-AED6-F9D861E5F7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0166" y="-402088"/>
            <a:ext cx="3720353" cy="2790265"/>
          </a:xfrm>
          <a:prstGeom prst="rect">
            <a:avLst/>
          </a:prstGeom>
        </p:spPr>
      </p:pic>
    </p:spTree>
    <p:extLst>
      <p:ext uri="{BB962C8B-B14F-4D97-AF65-F5344CB8AC3E}">
        <p14:creationId xmlns:p14="http://schemas.microsoft.com/office/powerpoint/2010/main" val="304289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665751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超音波センサによる回避</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E1DB531-91CC-43A9-B876-9CACA536A4D9}"/>
              </a:ext>
            </a:extLst>
          </p:cNvPr>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3E20A0A5-9E98-4A75-B069-21FB896FAC15}"/>
              </a:ext>
            </a:extLst>
          </p:cNvPr>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https://lh3.googleusercontent.com/Bl-KxEr5c0DLxhSXhn4LgGlOrN1TdulSiP2WhG44z7Gy7LnSxQKXECwIdroZJehc2Xl3FeH3jg0RhKud3gjrdL1dKnf7bhKEkmSQbjgirV-Fgrs2j57Q7UoO4zaXzgEwoxOxlPrQQVbFylC-4SlZ_rlw50z-r5Aofh-UxKInhe2hdBlsAlCqV4m6UHX5ZtkEORd8XiDZljsTVwR7vpxRD1yylIAM9ETO9l0-345_L1vgPWvUj7dG0i4N0HaZDMTGgmAGmnMxiAz_HmW0dKlc_b-74qzkqz_5g33LzL2ZClcZMOrSCyq4gBbklLzhWMNcf3_f7f4zU24YPaApZoVg-7lsw9aZMwqthdqlO8sXQDJOMbAwugGvy5SrP6V5jhk-q1ybAzs9UGjnV77YdHFTYJd6z6LJeWR101cmvnATOVKzeyb66n89V91YEbtD8NaPYGFwo_haOZEQRRs6Y8ZQvskYGfIYu2IzvpWXsD63IxhATOKOhwnz7aqc4ByEit9e9UOIC5P4CymoFie7MaepjXorLAJQ-rGxozlSLL372Amtrv0MAq-WzWu_A3GA9_c9VayK73AKErWKCb3oRXlpBHmvzI0x_nVK0_rL-YQwjUwqPgWO6N8gkt1cp0XwWnPDa23sO3uiHlx_I8oeji_nBf7iNMSDh8Je8cFyA2CsDCDn867zxByWLVwv_9E76Q=w582-h1034-no?authuser=0">
            <a:extLst>
              <a:ext uri="{FF2B5EF4-FFF2-40B4-BE49-F238E27FC236}">
                <a16:creationId xmlns:a16="http://schemas.microsoft.com/office/drawing/2014/main" id="{2D587142-CA55-462A-9BE4-2CBD1144156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8979" y="1281664"/>
            <a:ext cx="3483019" cy="5420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lh3.googleusercontent.com/kEv07mEY70MuyP79Cx0Rr3Ygx_1cA-BoSsLCkYg48Lx6cDVyCVoxdsBV-bvptoVF5JIF7j9NsGuhSrckWc4d7G3TEmPEK6vAufyYyKsWoW4pmIXIOr9Avh8mKx8FqcQCufI3p70VxbvV6gN7VGsVqFfDbIcyS9Tet2pwjpcTfWLjPgubHTO9fAThDhd1ros0uoJQyuvllECIs6g4wS73zZqrJUvwY9ysaIwuWuAqA5fkibeSCfFvYZZOhAET8lRHDmWkFSE66FjVgHti9UZvU9hCMLFYGAasgWTUMGIb4s3eJtXkjGkoTk6Xi5tHjUp7ZHDxZEQQojQACPKsCmO5UICq8FArrlrKbyoSZz_ut_4uCxSrM-lQRTf72DDGpMXQWqucWsZv3Nla4TdMZVHV7ffhT-lHkbEnkWO9ap78E1ZoKnPg_kXSK5KS792_VW1rM0wBp-f4MZr2u3wl3faOVkAqeXQ264EbBg9IRjFnOPINpIPf7cd68GU7bHr-HODBqaT1SlBJ5dUyLz3PbIyy6IW0narpGu59wFHhnmY3FWBOBRBQsWTDkih7Q4uqlFUwicnEdTyzxXyiveJPcUjP6_FN0PQUU-O1hUDNvCzrVMAdKWoDJEKZq_Xsm2KPAz5pGThUk3VD9r923AxBNxMK2qLh3XorxkfNga-_vu428MRSd3RgPOoyYsn9UdnwyQ=w582-h1034-no?authuser=0">
            <a:extLst>
              <a:ext uri="{FF2B5EF4-FFF2-40B4-BE49-F238E27FC236}">
                <a16:creationId xmlns:a16="http://schemas.microsoft.com/office/drawing/2014/main" id="{97DB0365-4242-4DA2-9E46-CBD1C1E0693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03837" y="1281665"/>
            <a:ext cx="3475865" cy="5409205"/>
          </a:xfrm>
          <a:prstGeom prst="rect">
            <a:avLst/>
          </a:prstGeom>
          <a:noFill/>
          <a:extLst>
            <a:ext uri="{909E8E84-426E-40DD-AFC4-6F175D3DCCD1}">
              <a14:hiddenFill xmlns:a14="http://schemas.microsoft.com/office/drawing/2010/main">
                <a:solidFill>
                  <a:srgbClr val="FFFFFF"/>
                </a:solidFill>
              </a14:hiddenFill>
            </a:ext>
          </a:extLst>
        </p:spPr>
      </p:pic>
      <p:sp>
        <p:nvSpPr>
          <p:cNvPr id="11" name="楕円 10">
            <a:extLst>
              <a:ext uri="{FF2B5EF4-FFF2-40B4-BE49-F238E27FC236}">
                <a16:creationId xmlns:a16="http://schemas.microsoft.com/office/drawing/2014/main" id="{DC3CD175-8FF7-4D2A-97AB-89754B7AD904}"/>
              </a:ext>
            </a:extLst>
          </p:cNvPr>
          <p:cNvSpPr/>
          <p:nvPr/>
        </p:nvSpPr>
        <p:spPr>
          <a:xfrm>
            <a:off x="3064176" y="1478170"/>
            <a:ext cx="1507822" cy="113734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CBF765E6-A803-416A-8ED8-A518D21A14E5}"/>
              </a:ext>
            </a:extLst>
          </p:cNvPr>
          <p:cNvSpPr/>
          <p:nvPr/>
        </p:nvSpPr>
        <p:spPr>
          <a:xfrm>
            <a:off x="2421228" y="5475576"/>
            <a:ext cx="811369" cy="937536"/>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471D8E8B-A856-4793-8877-5E0D11544005}"/>
              </a:ext>
            </a:extLst>
          </p:cNvPr>
          <p:cNvSpPr/>
          <p:nvPr/>
        </p:nvSpPr>
        <p:spPr>
          <a:xfrm>
            <a:off x="6236084" y="1478170"/>
            <a:ext cx="811369" cy="937536"/>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24E754D-DBE7-451B-9187-302C6151A431}"/>
              </a:ext>
            </a:extLst>
          </p:cNvPr>
          <p:cNvSpPr/>
          <p:nvPr/>
        </p:nvSpPr>
        <p:spPr>
          <a:xfrm>
            <a:off x="6641768" y="5675388"/>
            <a:ext cx="811369" cy="937536"/>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8CBCB1B-9955-4651-8C0A-AEDCCE5A15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417387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665751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超音波センサによる回避</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kabe2">
            <a:hlinkClick r:id="" action="ppaction://media"/>
            <a:extLst>
              <a:ext uri="{FF2B5EF4-FFF2-40B4-BE49-F238E27FC236}">
                <a16:creationId xmlns:a16="http://schemas.microsoft.com/office/drawing/2014/main" id="{B02CA449-0270-449F-826A-4002FCE3E47F}"/>
              </a:ext>
            </a:extLst>
          </p:cNvPr>
          <p:cNvPicPr>
            <a:picLocks noChangeAspect="1"/>
          </p:cNvPicPr>
          <p:nvPr>
            <a:videoFile r:link="rId2"/>
            <p:extLst>
              <p:ext uri="{DAA4B4D4-6D71-4841-9C94-3DE7FCFB9230}">
                <p14:media xmlns:p14="http://schemas.microsoft.com/office/powerpoint/2010/main" r:embed="rId1"/>
              </p:ext>
            </p:extLst>
          </p:nvPr>
        </p:nvPicPr>
        <p:blipFill>
          <a:blip r:embed="rId5">
            <a:lum bright="15000" contrast="16000"/>
          </a:blip>
          <a:stretch>
            <a:fillRect/>
          </a:stretch>
        </p:blipFill>
        <p:spPr>
          <a:xfrm>
            <a:off x="0" y="1269612"/>
            <a:ext cx="9144000" cy="5143500"/>
          </a:xfrm>
          <a:prstGeom prst="rect">
            <a:avLst/>
          </a:prstGeom>
        </p:spPr>
      </p:pic>
      <p:pic>
        <p:nvPicPr>
          <p:cNvPr id="8" name="図 7">
            <a:extLst>
              <a:ext uri="{FF2B5EF4-FFF2-40B4-BE49-F238E27FC236}">
                <a16:creationId xmlns:a16="http://schemas.microsoft.com/office/drawing/2014/main" id="{37EE5C94-A75D-4844-9CAC-7FFB58DD94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132396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665751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超音波センサによる回避</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semai">
            <a:hlinkClick r:id="" action="ppaction://media"/>
            <a:extLst>
              <a:ext uri="{FF2B5EF4-FFF2-40B4-BE49-F238E27FC236}">
                <a16:creationId xmlns:a16="http://schemas.microsoft.com/office/drawing/2014/main" id="{761CA492-E675-49E3-B484-04DBEABCDE43}"/>
              </a:ext>
            </a:extLst>
          </p:cNvPr>
          <p:cNvPicPr>
            <a:picLocks noChangeAspect="1"/>
          </p:cNvPicPr>
          <p:nvPr>
            <a:videoFile r:link="rId2"/>
            <p:extLst>
              <p:ext uri="{DAA4B4D4-6D71-4841-9C94-3DE7FCFB9230}">
                <p14:media xmlns:p14="http://schemas.microsoft.com/office/powerpoint/2010/main" r:embed="rId1"/>
              </p:ext>
            </p:extLst>
          </p:nvPr>
        </p:nvPicPr>
        <p:blipFill>
          <a:blip r:embed="rId5">
            <a:lum bright="15000" contrast="16000"/>
          </a:blip>
          <a:stretch>
            <a:fillRect/>
          </a:stretch>
        </p:blipFill>
        <p:spPr>
          <a:xfrm>
            <a:off x="0" y="1269612"/>
            <a:ext cx="9144000" cy="5143500"/>
          </a:xfrm>
          <a:prstGeom prst="rect">
            <a:avLst/>
          </a:prstGeom>
        </p:spPr>
      </p:pic>
      <p:pic>
        <p:nvPicPr>
          <p:cNvPr id="8" name="図 7">
            <a:extLst>
              <a:ext uri="{FF2B5EF4-FFF2-40B4-BE49-F238E27FC236}">
                <a16:creationId xmlns:a16="http://schemas.microsoft.com/office/drawing/2014/main" id="{CF19B5A3-6D68-42B8-9009-7FFB902180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37467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665751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タッチセンサによる検出</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ttps://lh3.googleusercontent.com/eJIdhHhbwrMesjVcHDdpd_6iWYJm5cPFitn7fMCMKzfYz9b-3kzOKzOGNHyVDRFwnhBK9ETUVPRiCeMjNx0MZi9uCLLqr-GcPEYt6OtPePnN8OTGOGhu5oSX8bkTTKAKuYUQ1L5-Mm-NMrxn7_OlgCy2VovlVBvqBWvDQljF-4yFc6tdCsQH_yx4rnCXo4B9gapVgb2a-z6D9Wwoo1TW9D3Kkvmkuh9dUL48X_NgSID5ztAubnYSloPoax8aqcxJbI_7EfjkTVTe_xUSdwV6wvKvJtzlvQZPCqQO-9vPhoVuxl3jjHIR0DjJU20DOuirniy_WgW1lMU8zVFjMpmpM1DuPvnC-b97ugbvXiFVLq-BvekH1FVvnK8RMUz6uMy7gpiCQLBKe2tB-24caMHKNvPt5MyXN1DoiIvzuFci48WuRVCCTA9qvZ2WIGlfFgXMD-_G6Snj_Pb6Raux_bBYuwn0LBppRk6kq7f2tEQd6g8wUMpuaqHpxiVUyUke39SKXW35n_nFLZ96QWCLg4uS2GBC6pVvzfC4O23uzTiNn7H1cu1fzbWNUrkCCUoTc2CnAuCuJaGs5yvJqXTZBpsRTBFhoiwdP8WyfmntykUX2BUrxUINazXfi6mcNQl2D4CZGKwQ8H2tjq9XP0y3O4k5Qkalm4iq9T12TAIiSuUbWWQea_fGDUn9iQXJW1njqw=w1570-h884-no?authuser=0">
            <a:extLst>
              <a:ext uri="{FF2B5EF4-FFF2-40B4-BE49-F238E27FC236}">
                <a16:creationId xmlns:a16="http://schemas.microsoft.com/office/drawing/2014/main" id="{69447C65-B491-4942-9F22-536DF140D4A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35007" y="1614321"/>
            <a:ext cx="7073981" cy="435637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33261653-20AF-459E-91D2-8EEFC9A41E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43199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665751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タッチセンサによる検出</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tati">
            <a:hlinkClick r:id="" action="ppaction://media"/>
            <a:extLst>
              <a:ext uri="{FF2B5EF4-FFF2-40B4-BE49-F238E27FC236}">
                <a16:creationId xmlns:a16="http://schemas.microsoft.com/office/drawing/2014/main" id="{042B49AC-6A77-4BA9-8632-B44D9D6A12FC}"/>
              </a:ext>
            </a:extLst>
          </p:cNvPr>
          <p:cNvPicPr>
            <a:picLocks noChangeAspect="1"/>
          </p:cNvPicPr>
          <p:nvPr>
            <a:videoFile r:link="rId2"/>
            <p:extLst>
              <p:ext uri="{DAA4B4D4-6D71-4841-9C94-3DE7FCFB9230}">
                <p14:media xmlns:p14="http://schemas.microsoft.com/office/powerpoint/2010/main" r:embed="rId1"/>
              </p:ext>
            </p:extLst>
          </p:nvPr>
        </p:nvPicPr>
        <p:blipFill>
          <a:blip r:embed="rId5">
            <a:lum bright="16000" contrast="15000"/>
          </a:blip>
          <a:stretch>
            <a:fillRect/>
          </a:stretch>
        </p:blipFill>
        <p:spPr>
          <a:xfrm>
            <a:off x="-2" y="1373031"/>
            <a:ext cx="9144000" cy="5143500"/>
          </a:xfrm>
          <a:prstGeom prst="rect">
            <a:avLst/>
          </a:prstGeom>
        </p:spPr>
      </p:pic>
      <p:pic>
        <p:nvPicPr>
          <p:cNvPr id="8" name="図 7">
            <a:extLst>
              <a:ext uri="{FF2B5EF4-FFF2-40B4-BE49-F238E27FC236}">
                <a16:creationId xmlns:a16="http://schemas.microsoft.com/office/drawing/2014/main" id="{0CC6EAD9-4331-4DD5-8706-8387968F1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276630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5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自律移動機能</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448586" y="1820847"/>
            <a:ext cx="8246823" cy="197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4000" b="1" dirty="0">
                <a:latin typeface="游ゴシック" panose="020B0400000000000000" pitchFamily="50" charset="-128"/>
                <a:ea typeface="游ゴシック" panose="020B0400000000000000" pitchFamily="50" charset="-128"/>
                <a:cs typeface="Calibri"/>
              </a:rPr>
              <a:t>超音波センサによる障害物の回避</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4000" b="1" dirty="0">
                <a:latin typeface="游ゴシック" panose="020B0400000000000000" pitchFamily="50" charset="-128"/>
                <a:ea typeface="游ゴシック" panose="020B0400000000000000" pitchFamily="50" charset="-128"/>
                <a:cs typeface="Calibri"/>
              </a:rPr>
              <a:t>タッチセンサによる障害物の検出</a:t>
            </a:r>
            <a:endParaRPr lang="en-US" altLang="ja-JP" sz="4000" b="1" dirty="0">
              <a:latin typeface="游ゴシック" panose="020B0400000000000000" pitchFamily="50" charset="-128"/>
              <a:ea typeface="游ゴシック" panose="020B0400000000000000" pitchFamily="50" charset="-128"/>
              <a:cs typeface="Calibri"/>
            </a:endParaRPr>
          </a:p>
        </p:txBody>
      </p:sp>
      <p:sp>
        <p:nvSpPr>
          <p:cNvPr id="9" name="矢印: 下 8">
            <a:extLst>
              <a:ext uri="{FF2B5EF4-FFF2-40B4-BE49-F238E27FC236}">
                <a16:creationId xmlns:a16="http://schemas.microsoft.com/office/drawing/2014/main" id="{5F447063-70B4-4036-8D3C-E3DA2FB8C5E8}"/>
              </a:ext>
            </a:extLst>
          </p:cNvPr>
          <p:cNvSpPr/>
          <p:nvPr/>
        </p:nvSpPr>
        <p:spPr>
          <a:xfrm>
            <a:off x="4329681" y="3952248"/>
            <a:ext cx="484632" cy="97840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2">
            <a:extLst>
              <a:ext uri="{FF2B5EF4-FFF2-40B4-BE49-F238E27FC236}">
                <a16:creationId xmlns:a16="http://schemas.microsoft.com/office/drawing/2014/main" id="{215F18D7-430A-4838-8199-54D44C57DDCB}"/>
              </a:ext>
            </a:extLst>
          </p:cNvPr>
          <p:cNvSpPr txBox="1">
            <a:spLocks/>
          </p:cNvSpPr>
          <p:nvPr/>
        </p:nvSpPr>
        <p:spPr>
          <a:xfrm>
            <a:off x="448588" y="5151632"/>
            <a:ext cx="8246823" cy="97840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4000" b="1" dirty="0">
                <a:solidFill>
                  <a:srgbClr val="FF0000"/>
                </a:solidFill>
                <a:latin typeface="游ゴシック" panose="020B0400000000000000" pitchFamily="50" charset="-128"/>
                <a:cs typeface="Calibri"/>
              </a:rPr>
              <a:t>自律走行を実現</a:t>
            </a:r>
            <a:endParaRPr lang="en-US" altLang="ja-JP" sz="4000" b="1" dirty="0">
              <a:solidFill>
                <a:srgbClr val="FF0000"/>
              </a:solidFill>
              <a:latin typeface="游ゴシック" panose="020B0400000000000000" pitchFamily="50" charset="-128"/>
              <a:ea typeface="游ゴシック" panose="020B0400000000000000" pitchFamily="50" charset="-128"/>
              <a:cs typeface="Calibri"/>
            </a:endParaRPr>
          </a:p>
        </p:txBody>
      </p:sp>
      <p:pic>
        <p:nvPicPr>
          <p:cNvPr id="11" name="図 10">
            <a:extLst>
              <a:ext uri="{FF2B5EF4-FFF2-40B4-BE49-F238E27FC236}">
                <a16:creationId xmlns:a16="http://schemas.microsoft.com/office/drawing/2014/main" id="{5147902C-692E-4C54-B962-1E0F942B0E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645725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機能２</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799960" y="2954922"/>
            <a:ext cx="7757166"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4000" b="1">
                <a:solidFill>
                  <a:srgbClr val="FF0000"/>
                </a:solidFill>
                <a:latin typeface="游ゴシック" panose="020B0400000000000000" pitchFamily="50" charset="-128"/>
                <a:cs typeface="Calibri"/>
              </a:rPr>
              <a:t>人検知・接近機能</a:t>
            </a:r>
            <a:endParaRPr lang="en-US" altLang="ja-JP" sz="4000" b="1">
              <a:solidFill>
                <a:srgbClr val="FF0000"/>
              </a:solidFill>
              <a:latin typeface="游ゴシック" panose="020B0400000000000000" pitchFamily="50" charset="-128"/>
              <a:cs typeface="Calibri"/>
            </a:endParaRPr>
          </a:p>
        </p:txBody>
      </p:sp>
      <p:sp>
        <p:nvSpPr>
          <p:cNvPr id="9" name="コンテンツ プレースホルダー 2">
            <a:extLst>
              <a:ext uri="{FF2B5EF4-FFF2-40B4-BE49-F238E27FC236}">
                <a16:creationId xmlns:a16="http://schemas.microsoft.com/office/drawing/2014/main" id="{B48070AB-624E-4C49-B6E7-68A172291725}"/>
              </a:ext>
            </a:extLst>
          </p:cNvPr>
          <p:cNvSpPr txBox="1">
            <a:spLocks/>
          </p:cNvSpPr>
          <p:nvPr/>
        </p:nvSpPr>
        <p:spPr>
          <a:xfrm>
            <a:off x="1192280" y="3613161"/>
            <a:ext cx="7757166"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游ゴシック" panose="020B0400000000000000" pitchFamily="50" charset="-128"/>
                <a:cs typeface="Calibri"/>
              </a:rPr>
              <a:t>人を検知し，目の前まで近づいたら停止する</a:t>
            </a:r>
            <a:endParaRPr lang="en-US" altLang="ja-JP" sz="4000" b="1" dirty="0">
              <a:latin typeface="游ゴシック" panose="020B0400000000000000" pitchFamily="50" charset="-128"/>
              <a:cs typeface="Calibri"/>
            </a:endParaRPr>
          </a:p>
        </p:txBody>
      </p:sp>
      <p:pic>
        <p:nvPicPr>
          <p:cNvPr id="10" name="図 9">
            <a:extLst>
              <a:ext uri="{FF2B5EF4-FFF2-40B4-BE49-F238E27FC236}">
                <a16:creationId xmlns:a16="http://schemas.microsoft.com/office/drawing/2014/main" id="{B4AC33F4-61BC-4898-996B-F68BFD5CAD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3901539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5F71AA5A-5BEC-4B83-9752-9B91BDD3D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799" y="0"/>
            <a:ext cx="1580212" cy="1185159"/>
          </a:xfrm>
          <a:prstGeom prst="rect">
            <a:avLst/>
          </a:prstGeom>
        </p:spPr>
      </p:pic>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人検知・接近機能</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ー 2">
            <a:extLst>
              <a:ext uri="{FF2B5EF4-FFF2-40B4-BE49-F238E27FC236}">
                <a16:creationId xmlns:a16="http://schemas.microsoft.com/office/drawing/2014/main" id="{B48070AB-624E-4C49-B6E7-68A172291725}"/>
              </a:ext>
            </a:extLst>
          </p:cNvPr>
          <p:cNvSpPr txBox="1">
            <a:spLocks/>
          </p:cNvSpPr>
          <p:nvPr/>
        </p:nvSpPr>
        <p:spPr>
          <a:xfrm>
            <a:off x="1171979" y="2805315"/>
            <a:ext cx="4776133"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游ゴシック" panose="020B0400000000000000" pitchFamily="50" charset="-128"/>
                <a:cs typeface="Calibri"/>
              </a:rPr>
              <a:t>機体の上部に</a:t>
            </a:r>
            <a:endParaRPr lang="en-US" altLang="ja-JP" sz="4000" b="1" dirty="0">
              <a:latin typeface="游ゴシック" panose="020B0400000000000000" pitchFamily="50" charset="-128"/>
              <a:cs typeface="Calibri"/>
            </a:endParaRPr>
          </a:p>
          <a:p>
            <a:pPr marL="0" indent="0">
              <a:buNone/>
            </a:pPr>
            <a:r>
              <a:rPr lang="ja-JP" altLang="en-US" sz="4000" b="1" dirty="0">
                <a:latin typeface="游ゴシック" panose="020B0400000000000000" pitchFamily="50" charset="-128"/>
                <a:cs typeface="Calibri"/>
              </a:rPr>
              <a:t>カメラ搭載</a:t>
            </a:r>
            <a:endParaRPr lang="en-US" altLang="ja-JP" sz="4000" b="1" dirty="0">
              <a:latin typeface="游ゴシック" panose="020B0400000000000000" pitchFamily="50" charset="-128"/>
              <a:cs typeface="Calibri"/>
            </a:endParaRPr>
          </a:p>
        </p:txBody>
      </p:sp>
      <p:pic>
        <p:nvPicPr>
          <p:cNvPr id="10" name="Picture 2">
            <a:extLst>
              <a:ext uri="{FF2B5EF4-FFF2-40B4-BE49-F238E27FC236}">
                <a16:creationId xmlns:a16="http://schemas.microsoft.com/office/drawing/2014/main" id="{228DFB13-A03A-48CA-A8F7-3F64569D643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16807" y="484742"/>
            <a:ext cx="2992068" cy="6290620"/>
          </a:xfrm>
          <a:prstGeom prst="rect">
            <a:avLst/>
          </a:prstGeom>
          <a:noFill/>
          <a:extLst>
            <a:ext uri="{909E8E84-426E-40DD-AFC4-6F175D3DCCD1}">
              <a14:hiddenFill xmlns:a14="http://schemas.microsoft.com/office/drawing/2010/main">
                <a:solidFill>
                  <a:srgbClr val="FFFFFF"/>
                </a:solidFill>
              </a14:hiddenFill>
            </a:ext>
          </a:extLst>
        </p:spPr>
      </p:pic>
      <p:sp>
        <p:nvSpPr>
          <p:cNvPr id="8" name="矢印: 下 7">
            <a:extLst>
              <a:ext uri="{FF2B5EF4-FFF2-40B4-BE49-F238E27FC236}">
                <a16:creationId xmlns:a16="http://schemas.microsoft.com/office/drawing/2014/main" id="{626F6C55-9B90-4E73-AA64-59BAB75302DF}"/>
              </a:ext>
            </a:extLst>
          </p:cNvPr>
          <p:cNvSpPr/>
          <p:nvPr/>
        </p:nvSpPr>
        <p:spPr>
          <a:xfrm rot="13870397">
            <a:off x="5379502" y="562640"/>
            <a:ext cx="523569" cy="303444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1881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445122"/>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人検知・接近機能</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円柱 1">
            <a:extLst>
              <a:ext uri="{FF2B5EF4-FFF2-40B4-BE49-F238E27FC236}">
                <a16:creationId xmlns:a16="http://schemas.microsoft.com/office/drawing/2014/main" id="{52F46DD2-19CD-4F5E-AA53-A23031219F60}"/>
              </a:ext>
            </a:extLst>
          </p:cNvPr>
          <p:cNvSpPr/>
          <p:nvPr/>
        </p:nvSpPr>
        <p:spPr>
          <a:xfrm rot="5400000">
            <a:off x="7128456" y="2224030"/>
            <a:ext cx="1197736" cy="1580842"/>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柱 7">
            <a:extLst>
              <a:ext uri="{FF2B5EF4-FFF2-40B4-BE49-F238E27FC236}">
                <a16:creationId xmlns:a16="http://schemas.microsoft.com/office/drawing/2014/main" id="{A9BA0E33-26A8-40E3-A9F0-145919001098}"/>
              </a:ext>
            </a:extLst>
          </p:cNvPr>
          <p:cNvSpPr/>
          <p:nvPr/>
        </p:nvSpPr>
        <p:spPr>
          <a:xfrm rot="5400000">
            <a:off x="7128456" y="4850416"/>
            <a:ext cx="1197736" cy="1580842"/>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310C9A6-0939-488A-89E7-36CF44FC5E82}"/>
              </a:ext>
            </a:extLst>
          </p:cNvPr>
          <p:cNvSpPr/>
          <p:nvPr/>
        </p:nvSpPr>
        <p:spPr>
          <a:xfrm>
            <a:off x="6635900" y="1592363"/>
            <a:ext cx="2452104" cy="817803"/>
          </a:xfrm>
          <a:prstGeom prst="rect">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b="1" dirty="0">
                <a:solidFill>
                  <a:schemeClr val="tx1"/>
                </a:solidFill>
              </a:rPr>
              <a:t>走行モータ</a:t>
            </a:r>
          </a:p>
        </p:txBody>
      </p:sp>
      <p:sp>
        <p:nvSpPr>
          <p:cNvPr id="10" name="正方形/長方形 9">
            <a:extLst>
              <a:ext uri="{FF2B5EF4-FFF2-40B4-BE49-F238E27FC236}">
                <a16:creationId xmlns:a16="http://schemas.microsoft.com/office/drawing/2014/main" id="{011D1294-755A-43E3-BA02-3D630D9C90B1}"/>
              </a:ext>
            </a:extLst>
          </p:cNvPr>
          <p:cNvSpPr/>
          <p:nvPr/>
        </p:nvSpPr>
        <p:spPr>
          <a:xfrm>
            <a:off x="6590952" y="4268455"/>
            <a:ext cx="2452104" cy="817803"/>
          </a:xfrm>
          <a:prstGeom prst="rect">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b="1" dirty="0">
                <a:solidFill>
                  <a:schemeClr val="tx1"/>
                </a:solidFill>
              </a:rPr>
              <a:t>走行モータ</a:t>
            </a:r>
          </a:p>
        </p:txBody>
      </p:sp>
      <p:sp>
        <p:nvSpPr>
          <p:cNvPr id="11" name="正方形/長方形 10">
            <a:extLst>
              <a:ext uri="{FF2B5EF4-FFF2-40B4-BE49-F238E27FC236}">
                <a16:creationId xmlns:a16="http://schemas.microsoft.com/office/drawing/2014/main" id="{EC56A6E7-E604-4ABD-8ACF-19A4EF03E169}"/>
              </a:ext>
            </a:extLst>
          </p:cNvPr>
          <p:cNvSpPr/>
          <p:nvPr/>
        </p:nvSpPr>
        <p:spPr>
          <a:xfrm>
            <a:off x="4340967" y="3230130"/>
            <a:ext cx="1791137" cy="817803"/>
          </a:xfrm>
          <a:prstGeom prst="rect">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b="1" dirty="0">
                <a:solidFill>
                  <a:srgbClr val="FF0000"/>
                </a:solidFill>
              </a:rPr>
              <a:t>定数倍</a:t>
            </a:r>
          </a:p>
        </p:txBody>
      </p:sp>
      <p:pic>
        <p:nvPicPr>
          <p:cNvPr id="14" name="図 13">
            <a:extLst>
              <a:ext uri="{FF2B5EF4-FFF2-40B4-BE49-F238E27FC236}">
                <a16:creationId xmlns:a16="http://schemas.microsoft.com/office/drawing/2014/main" id="{476A425B-D409-4239-B9E9-E7EAFFB1E3CC}"/>
              </a:ext>
            </a:extLst>
          </p:cNvPr>
          <p:cNvPicPr>
            <a:picLocks noChangeAspect="1"/>
          </p:cNvPicPr>
          <p:nvPr/>
        </p:nvPicPr>
        <p:blipFill rotWithShape="1">
          <a:blip r:embed="rId3">
            <a:extLst>
              <a:ext uri="{28A0092B-C50C-407E-A947-70E740481C1C}">
                <a14:useLocalDpi xmlns:a14="http://schemas.microsoft.com/office/drawing/2010/main" val="0"/>
              </a:ext>
            </a:extLst>
          </a:blip>
          <a:srcRect l="-2"/>
          <a:stretch/>
        </p:blipFill>
        <p:spPr>
          <a:xfrm>
            <a:off x="248515" y="1520935"/>
            <a:ext cx="3709944" cy="4718769"/>
          </a:xfrm>
          <a:prstGeom prst="rect">
            <a:avLst/>
          </a:prstGeom>
        </p:spPr>
      </p:pic>
      <p:sp>
        <p:nvSpPr>
          <p:cNvPr id="15" name="矢印: 下 14">
            <a:extLst>
              <a:ext uri="{FF2B5EF4-FFF2-40B4-BE49-F238E27FC236}">
                <a16:creationId xmlns:a16="http://schemas.microsoft.com/office/drawing/2014/main" id="{723A6110-EE4D-48BD-B1FA-0D0C49A8D55B}"/>
              </a:ext>
            </a:extLst>
          </p:cNvPr>
          <p:cNvSpPr/>
          <p:nvPr/>
        </p:nvSpPr>
        <p:spPr>
          <a:xfrm rot="16200000">
            <a:off x="3581726" y="3336123"/>
            <a:ext cx="728634" cy="69498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折線 17">
            <a:extLst>
              <a:ext uri="{FF2B5EF4-FFF2-40B4-BE49-F238E27FC236}">
                <a16:creationId xmlns:a16="http://schemas.microsoft.com/office/drawing/2014/main" id="{62966B85-525F-419F-91B3-76FFD2514D1E}"/>
              </a:ext>
            </a:extLst>
          </p:cNvPr>
          <p:cNvSpPr/>
          <p:nvPr/>
        </p:nvSpPr>
        <p:spPr>
          <a:xfrm flipV="1">
            <a:off x="5010109" y="4177182"/>
            <a:ext cx="1378823" cy="1789055"/>
          </a:xfrm>
          <a:prstGeom prst="ben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矢印: 折線 18">
            <a:extLst>
              <a:ext uri="{FF2B5EF4-FFF2-40B4-BE49-F238E27FC236}">
                <a16:creationId xmlns:a16="http://schemas.microsoft.com/office/drawing/2014/main" id="{ACDDA658-E282-4FF1-8951-B4D89955D818}"/>
              </a:ext>
            </a:extLst>
          </p:cNvPr>
          <p:cNvSpPr/>
          <p:nvPr/>
        </p:nvSpPr>
        <p:spPr>
          <a:xfrm>
            <a:off x="5010109" y="1708928"/>
            <a:ext cx="1356536" cy="1431185"/>
          </a:xfrm>
          <a:prstGeom prst="ben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a:extLst>
              <a:ext uri="{FF2B5EF4-FFF2-40B4-BE49-F238E27FC236}">
                <a16:creationId xmlns:a16="http://schemas.microsoft.com/office/drawing/2014/main" id="{BBF6947A-9674-4870-94E8-EA31CF76420F}"/>
              </a:ext>
            </a:extLst>
          </p:cNvPr>
          <p:cNvSpPr/>
          <p:nvPr/>
        </p:nvSpPr>
        <p:spPr>
          <a:xfrm>
            <a:off x="4484798" y="4357044"/>
            <a:ext cx="1580843" cy="817803"/>
          </a:xfrm>
          <a:prstGeom prst="rect">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500" b="1" dirty="0">
                <a:solidFill>
                  <a:srgbClr val="FF0000"/>
                </a:solidFill>
              </a:rPr>
              <a:t>-1</a:t>
            </a:r>
            <a:r>
              <a:rPr kumimoji="1" lang="ja-JP" altLang="en-US" sz="3500" b="1" dirty="0">
                <a:solidFill>
                  <a:srgbClr val="FF0000"/>
                </a:solidFill>
              </a:rPr>
              <a:t>倍</a:t>
            </a:r>
          </a:p>
        </p:txBody>
      </p:sp>
      <p:sp>
        <p:nvSpPr>
          <p:cNvPr id="16" name="正方形/長方形 15">
            <a:extLst>
              <a:ext uri="{FF2B5EF4-FFF2-40B4-BE49-F238E27FC236}">
                <a16:creationId xmlns:a16="http://schemas.microsoft.com/office/drawing/2014/main" id="{210EAB4E-F302-40FD-9058-43673170ECE6}"/>
              </a:ext>
            </a:extLst>
          </p:cNvPr>
          <p:cNvSpPr/>
          <p:nvPr/>
        </p:nvSpPr>
        <p:spPr>
          <a:xfrm>
            <a:off x="201293" y="2982561"/>
            <a:ext cx="3397258" cy="1606638"/>
          </a:xfrm>
          <a:prstGeom prst="rect">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500" b="1" dirty="0">
                <a:solidFill>
                  <a:srgbClr val="FF0000"/>
                </a:solidFill>
              </a:rPr>
              <a:t>四角の中心座標から画像の中心座標までの距離</a:t>
            </a:r>
          </a:p>
        </p:txBody>
      </p:sp>
      <p:pic>
        <p:nvPicPr>
          <p:cNvPr id="17" name="図 16">
            <a:extLst>
              <a:ext uri="{FF2B5EF4-FFF2-40B4-BE49-F238E27FC236}">
                <a16:creationId xmlns:a16="http://schemas.microsoft.com/office/drawing/2014/main" id="{339285C3-77E4-4C69-BC77-3D8D6806B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279335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人検知・接近機能</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F0B635C2-1CEA-4755-9D86-F64DA9A78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104" y="1461245"/>
            <a:ext cx="6481788" cy="4861341"/>
          </a:xfrm>
          <a:prstGeom prst="rect">
            <a:avLst/>
          </a:prstGeom>
        </p:spPr>
      </p:pic>
      <p:pic>
        <p:nvPicPr>
          <p:cNvPr id="8" name="図 7">
            <a:extLst>
              <a:ext uri="{FF2B5EF4-FFF2-40B4-BE49-F238E27FC236}">
                <a16:creationId xmlns:a16="http://schemas.microsoft.com/office/drawing/2014/main" id="{CAC7FD7A-E0C6-47EA-8C26-867EF6719A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290057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descr="医療">
            <a:extLst>
              <a:ext uri="{FF2B5EF4-FFF2-40B4-BE49-F238E27FC236}">
                <a16:creationId xmlns:a16="http://schemas.microsoft.com/office/drawing/2014/main" id="{B4FAE96F-0B4A-4D7D-A97C-BA17298349DE}"/>
              </a:ext>
            </a:extLst>
          </p:cNvPr>
          <p:cNvPicPr>
            <a:picLocks noChangeAspect="1"/>
          </p:cNvPicPr>
          <p:nvPr/>
        </p:nvPicPr>
        <p:blipFill>
          <a:blip r:embed="rId3">
            <a:alphaModFix amt="6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1792" y="942842"/>
            <a:ext cx="5425007" cy="5425007"/>
          </a:xfrm>
          <a:prstGeom prst="rect">
            <a:avLst/>
          </a:prstGeom>
        </p:spPr>
      </p:pic>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91977" y="2812574"/>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
        <p:nvSpPr>
          <p:cNvPr id="6" name="コンテンツ プレースホルダー 2">
            <a:extLst>
              <a:ext uri="{FF2B5EF4-FFF2-40B4-BE49-F238E27FC236}">
                <a16:creationId xmlns:a16="http://schemas.microsoft.com/office/drawing/2014/main" id="{7E5FA458-4C9B-492F-9188-81A69F237E97}"/>
              </a:ext>
            </a:extLst>
          </p:cNvPr>
          <p:cNvSpPr txBox="1">
            <a:spLocks/>
          </p:cNvSpPr>
          <p:nvPr/>
        </p:nvSpPr>
        <p:spPr>
          <a:xfrm>
            <a:off x="1351707" y="3202137"/>
            <a:ext cx="7680970" cy="172669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sz="4000" b="1" dirty="0">
                <a:solidFill>
                  <a:srgbClr val="FF0000"/>
                </a:solidFill>
                <a:latin typeface="游ゴシック" panose="020B0400000000000000" pitchFamily="50" charset="-128"/>
                <a:cs typeface="Calibri"/>
              </a:rPr>
              <a:t>COVID-19</a:t>
            </a:r>
          </a:p>
          <a:p>
            <a:pPr marL="0" indent="0">
              <a:buNone/>
            </a:pPr>
            <a:r>
              <a:rPr lang="ja-JP" altLang="en-US" sz="4000" b="1" dirty="0">
                <a:solidFill>
                  <a:srgbClr val="FF0000"/>
                </a:solidFill>
                <a:latin typeface="游ゴシック" panose="020B0400000000000000" pitchFamily="50" charset="-128"/>
                <a:cs typeface="Calibri"/>
              </a:rPr>
              <a:t>（新型コロナウイルス）</a:t>
            </a:r>
            <a:endParaRPr lang="en-US" altLang="ja-JP" sz="4000" b="1" dirty="0">
              <a:solidFill>
                <a:srgbClr val="FF0000"/>
              </a:solidFill>
              <a:latin typeface="游ゴシック" panose="020B0400000000000000" pitchFamily="50" charset="-128"/>
              <a:ea typeface="游ゴシック" panose="020B0400000000000000" pitchFamily="50" charset="-128"/>
              <a:cs typeface="Calibri"/>
            </a:endParaRPr>
          </a:p>
        </p:txBody>
      </p:sp>
      <p:pic>
        <p:nvPicPr>
          <p:cNvPr id="8" name="図 7">
            <a:extLst>
              <a:ext uri="{FF2B5EF4-FFF2-40B4-BE49-F238E27FC236}">
                <a16:creationId xmlns:a16="http://schemas.microsoft.com/office/drawing/2014/main" id="{FD278DEB-D7B6-47EB-BFE5-6E2A4165FB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329324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機能３</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906964" y="3100288"/>
            <a:ext cx="7947103"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4000" b="1" dirty="0">
                <a:solidFill>
                  <a:srgbClr val="FF0000"/>
                </a:solidFill>
                <a:latin typeface="游ゴシック" panose="020B0400000000000000" pitchFamily="50" charset="-128"/>
                <a:cs typeface="Calibri"/>
              </a:rPr>
              <a:t>消毒呼びかけ機能</a:t>
            </a:r>
            <a:endParaRPr lang="en-US" altLang="ja-JP" sz="4000" b="1" dirty="0">
              <a:solidFill>
                <a:srgbClr val="FF0000"/>
              </a:solidFill>
              <a:latin typeface="游ゴシック" panose="020B0400000000000000" pitchFamily="50" charset="-128"/>
              <a:cs typeface="Calibri"/>
            </a:endParaRPr>
          </a:p>
          <a:p>
            <a:pPr marL="0" indent="0">
              <a:buNone/>
            </a:pPr>
            <a:r>
              <a:rPr lang="ja-JP" altLang="en-US" sz="4000" b="1" dirty="0">
                <a:latin typeface="游ゴシック" panose="020B0400000000000000" pitchFamily="50" charset="-128"/>
                <a:cs typeface="Calibri"/>
              </a:rPr>
              <a:t>　人に近づいたら消毒を促す機能</a:t>
            </a:r>
            <a:endParaRPr lang="en-US" altLang="ja-JP" sz="3600" b="1" dirty="0">
              <a:latin typeface="游ゴシック" panose="020B0400000000000000" pitchFamily="50" charset="-128"/>
              <a:cs typeface="Calibri"/>
            </a:endParaRPr>
          </a:p>
        </p:txBody>
      </p:sp>
      <p:pic>
        <p:nvPicPr>
          <p:cNvPr id="11" name="図 10">
            <a:extLst>
              <a:ext uri="{FF2B5EF4-FFF2-40B4-BE49-F238E27FC236}">
                <a16:creationId xmlns:a16="http://schemas.microsoft.com/office/drawing/2014/main" id="{1211CAAE-02C6-49EE-8E2F-52CA2F2A96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1259690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呼びかけ方法</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D581E8F6-892B-4FF3-9A91-E69809DAEC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18382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呼びかけ方法</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コンテンツ プレースホルダー 2">
            <a:extLst>
              <a:ext uri="{FF2B5EF4-FFF2-40B4-BE49-F238E27FC236}">
                <a16:creationId xmlns:a16="http://schemas.microsoft.com/office/drawing/2014/main" id="{B85BE72E-0EE9-4E4B-9F75-38156B8DF1DD}"/>
              </a:ext>
            </a:extLst>
          </p:cNvPr>
          <p:cNvSpPr txBox="1">
            <a:spLocks/>
          </p:cNvSpPr>
          <p:nvPr/>
        </p:nvSpPr>
        <p:spPr>
          <a:xfrm>
            <a:off x="0" y="2812307"/>
            <a:ext cx="5309964"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5000" b="1" dirty="0">
                <a:solidFill>
                  <a:srgbClr val="FF0000"/>
                </a:solidFill>
                <a:latin typeface="游ゴシック" panose="020B0400000000000000" pitchFamily="50" charset="-128"/>
                <a:cs typeface="Calibri"/>
              </a:rPr>
              <a:t>画面表示</a:t>
            </a:r>
            <a:endParaRPr lang="en-US" altLang="ja-JP" sz="5000" b="1" dirty="0">
              <a:solidFill>
                <a:srgbClr val="FF0000"/>
              </a:solidFill>
              <a:latin typeface="游ゴシック" panose="020B0400000000000000" pitchFamily="50" charset="-128"/>
              <a:cs typeface="Calibri"/>
            </a:endParaRPr>
          </a:p>
          <a:p>
            <a:pPr marL="0" indent="0" algn="ctr">
              <a:buNone/>
            </a:pPr>
            <a:r>
              <a:rPr lang="ja-JP" altLang="en-US" sz="5000" b="1" dirty="0">
                <a:solidFill>
                  <a:srgbClr val="FF0000"/>
                </a:solidFill>
                <a:latin typeface="游ゴシック" panose="020B0400000000000000" pitchFamily="50" charset="-128"/>
                <a:cs typeface="Calibri"/>
              </a:rPr>
              <a:t>＋</a:t>
            </a:r>
            <a:endParaRPr lang="en-US" altLang="ja-JP" sz="5000" b="1" dirty="0">
              <a:solidFill>
                <a:srgbClr val="FF0000"/>
              </a:solidFill>
              <a:latin typeface="游ゴシック" panose="020B0400000000000000" pitchFamily="50" charset="-128"/>
              <a:cs typeface="Calibri"/>
            </a:endParaRPr>
          </a:p>
          <a:p>
            <a:pPr marL="0" indent="0" algn="ctr">
              <a:buNone/>
            </a:pPr>
            <a:r>
              <a:rPr lang="ja-JP" altLang="en-US" sz="5000" b="1" dirty="0">
                <a:solidFill>
                  <a:srgbClr val="FF0000"/>
                </a:solidFill>
                <a:latin typeface="游ゴシック" panose="020B0400000000000000" pitchFamily="50" charset="-128"/>
                <a:cs typeface="Calibri"/>
              </a:rPr>
              <a:t>音声</a:t>
            </a:r>
            <a:r>
              <a:rPr lang="en-US" altLang="ja-JP" sz="5000" b="1" dirty="0">
                <a:solidFill>
                  <a:srgbClr val="FF0000"/>
                </a:solidFill>
                <a:latin typeface="游ゴシック" panose="020B0400000000000000" pitchFamily="50" charset="-128"/>
                <a:cs typeface="Calibri"/>
              </a:rPr>
              <a:t>(OFF</a:t>
            </a:r>
            <a:r>
              <a:rPr lang="ja-JP" altLang="en-US" sz="5000" b="1" dirty="0">
                <a:solidFill>
                  <a:srgbClr val="FF0000"/>
                </a:solidFill>
                <a:latin typeface="游ゴシック" panose="020B0400000000000000" pitchFamily="50" charset="-128"/>
                <a:cs typeface="Calibri"/>
              </a:rPr>
              <a:t>可能</a:t>
            </a:r>
            <a:r>
              <a:rPr lang="en-US" altLang="ja-JP" sz="5000" b="1" dirty="0">
                <a:solidFill>
                  <a:srgbClr val="FF0000"/>
                </a:solidFill>
                <a:latin typeface="游ゴシック" panose="020B0400000000000000" pitchFamily="50" charset="-128"/>
                <a:cs typeface="Calibri"/>
              </a:rPr>
              <a:t>)</a:t>
            </a:r>
          </a:p>
        </p:txBody>
      </p:sp>
      <p:pic>
        <p:nvPicPr>
          <p:cNvPr id="8" name="図 7">
            <a:extLst>
              <a:ext uri="{FF2B5EF4-FFF2-40B4-BE49-F238E27FC236}">
                <a16:creationId xmlns:a16="http://schemas.microsoft.com/office/drawing/2014/main" id="{1A4E7688-480D-44E2-8213-2F12A3AA71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133843" y="2064358"/>
            <a:ext cx="3436784" cy="3365770"/>
          </a:xfrm>
          <a:prstGeom prst="rect">
            <a:avLst/>
          </a:prstGeom>
        </p:spPr>
      </p:pic>
      <p:sp>
        <p:nvSpPr>
          <p:cNvPr id="11" name="正方形/長方形 10">
            <a:extLst>
              <a:ext uri="{FF2B5EF4-FFF2-40B4-BE49-F238E27FC236}">
                <a16:creationId xmlns:a16="http://schemas.microsoft.com/office/drawing/2014/main" id="{909B8EAE-161F-4F11-8FB2-FC184FBE2329}"/>
              </a:ext>
            </a:extLst>
          </p:cNvPr>
          <p:cNvSpPr/>
          <p:nvPr/>
        </p:nvSpPr>
        <p:spPr>
          <a:xfrm>
            <a:off x="3486671" y="5655132"/>
            <a:ext cx="3740310" cy="523220"/>
          </a:xfrm>
          <a:prstGeom prst="rect">
            <a:avLst/>
          </a:prstGeom>
        </p:spPr>
        <p:txBody>
          <a:bodyPr wrap="square">
            <a:spAutoFit/>
          </a:bodyPr>
          <a:lstStyle/>
          <a:p>
            <a:pPr algn="ctr"/>
            <a:r>
              <a:rPr lang="ja-JP" altLang="en-US" sz="2800" b="1" dirty="0">
                <a:latin typeface="游ゴシック" panose="020B0400000000000000" pitchFamily="50" charset="-128"/>
                <a:cs typeface="Calibri"/>
              </a:rPr>
              <a:t>音声切り替え</a:t>
            </a:r>
            <a:endParaRPr lang="en-US" altLang="ja-JP" sz="2800" b="1" dirty="0">
              <a:latin typeface="游ゴシック" panose="020B0400000000000000" pitchFamily="50" charset="-128"/>
              <a:cs typeface="Calibri"/>
            </a:endParaRPr>
          </a:p>
        </p:txBody>
      </p:sp>
      <p:sp>
        <p:nvSpPr>
          <p:cNvPr id="10" name="正方形/長方形 9">
            <a:extLst>
              <a:ext uri="{FF2B5EF4-FFF2-40B4-BE49-F238E27FC236}">
                <a16:creationId xmlns:a16="http://schemas.microsoft.com/office/drawing/2014/main" id="{DF0B4B56-99F1-496A-B497-ACB54E5724DA}"/>
              </a:ext>
            </a:extLst>
          </p:cNvPr>
          <p:cNvSpPr/>
          <p:nvPr/>
        </p:nvSpPr>
        <p:spPr>
          <a:xfrm>
            <a:off x="5700484" y="5439689"/>
            <a:ext cx="3740310" cy="954107"/>
          </a:xfrm>
          <a:prstGeom prst="rect">
            <a:avLst/>
          </a:prstGeom>
        </p:spPr>
        <p:txBody>
          <a:bodyPr wrap="square">
            <a:spAutoFit/>
          </a:bodyPr>
          <a:lstStyle/>
          <a:p>
            <a:pPr algn="ctr"/>
            <a:r>
              <a:rPr lang="ja-JP" altLang="en-US" sz="2800" b="1" dirty="0">
                <a:latin typeface="游ゴシック" panose="020B0400000000000000" pitchFamily="50" charset="-128"/>
                <a:cs typeface="Calibri"/>
              </a:rPr>
              <a:t>スタート</a:t>
            </a:r>
            <a:endParaRPr lang="en-US" altLang="ja-JP" sz="2800" b="1" dirty="0">
              <a:latin typeface="游ゴシック" panose="020B0400000000000000" pitchFamily="50" charset="-128"/>
              <a:cs typeface="Calibri"/>
            </a:endParaRPr>
          </a:p>
          <a:p>
            <a:pPr algn="ctr"/>
            <a:r>
              <a:rPr lang="ja-JP" altLang="en-US" sz="2800" b="1" dirty="0">
                <a:latin typeface="游ゴシック" panose="020B0400000000000000" pitchFamily="50" charset="-128"/>
                <a:cs typeface="Calibri"/>
              </a:rPr>
              <a:t>ストップ</a:t>
            </a:r>
            <a:endParaRPr lang="en-US" altLang="ja-JP" sz="2800" b="1" dirty="0">
              <a:latin typeface="游ゴシック" panose="020B0400000000000000" pitchFamily="50" charset="-128"/>
              <a:cs typeface="Calibri"/>
            </a:endParaRPr>
          </a:p>
        </p:txBody>
      </p:sp>
      <p:sp>
        <p:nvSpPr>
          <p:cNvPr id="12" name="矢印: 下 11">
            <a:extLst>
              <a:ext uri="{FF2B5EF4-FFF2-40B4-BE49-F238E27FC236}">
                <a16:creationId xmlns:a16="http://schemas.microsoft.com/office/drawing/2014/main" id="{C00E3D00-F39B-415A-9E17-7EC7FC298D83}"/>
              </a:ext>
            </a:extLst>
          </p:cNvPr>
          <p:cNvSpPr/>
          <p:nvPr/>
        </p:nvSpPr>
        <p:spPr>
          <a:xfrm rot="12459592">
            <a:off x="5743664" y="4598251"/>
            <a:ext cx="518679" cy="94613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2CD4896E-A6B1-4432-B4D9-3FA82AF4199F}"/>
              </a:ext>
            </a:extLst>
          </p:cNvPr>
          <p:cNvSpPr/>
          <p:nvPr/>
        </p:nvSpPr>
        <p:spPr>
          <a:xfrm rot="9285039">
            <a:off x="7090679" y="4586506"/>
            <a:ext cx="518679" cy="94613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A6EAE1C-C519-4169-924A-77F3B87174C4}"/>
              </a:ext>
            </a:extLst>
          </p:cNvPr>
          <p:cNvSpPr/>
          <p:nvPr/>
        </p:nvSpPr>
        <p:spPr>
          <a:xfrm>
            <a:off x="5309964" y="1332541"/>
            <a:ext cx="3740310" cy="523220"/>
          </a:xfrm>
          <a:prstGeom prst="rect">
            <a:avLst/>
          </a:prstGeom>
        </p:spPr>
        <p:txBody>
          <a:bodyPr wrap="square">
            <a:spAutoFit/>
          </a:bodyPr>
          <a:lstStyle/>
          <a:p>
            <a:pPr algn="ctr"/>
            <a:r>
              <a:rPr lang="ja-JP" altLang="en-US" sz="2800" b="1" dirty="0">
                <a:latin typeface="游ゴシック" panose="020B0400000000000000" pitchFamily="50" charset="-128"/>
                <a:cs typeface="Calibri"/>
              </a:rPr>
              <a:t>非常停止</a:t>
            </a:r>
            <a:endParaRPr lang="en-US" altLang="ja-JP" sz="2800" b="1" dirty="0">
              <a:latin typeface="游ゴシック" panose="020B0400000000000000" pitchFamily="50" charset="-128"/>
              <a:cs typeface="Calibri"/>
            </a:endParaRPr>
          </a:p>
        </p:txBody>
      </p:sp>
      <p:sp>
        <p:nvSpPr>
          <p:cNvPr id="16" name="矢印: 下 15">
            <a:extLst>
              <a:ext uri="{FF2B5EF4-FFF2-40B4-BE49-F238E27FC236}">
                <a16:creationId xmlns:a16="http://schemas.microsoft.com/office/drawing/2014/main" id="{B05087C8-1FD0-4A34-B42B-D2A9C3B989E2}"/>
              </a:ext>
            </a:extLst>
          </p:cNvPr>
          <p:cNvSpPr/>
          <p:nvPr/>
        </p:nvSpPr>
        <p:spPr>
          <a:xfrm>
            <a:off x="6779995" y="1863852"/>
            <a:ext cx="518679" cy="94613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9ACFED0D-A32D-4C57-BB9C-3C6EFE3143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1235497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呼びかけ方法</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7FCD1162-14DC-462B-9A7B-2B1AAE9ED6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976" y="1779594"/>
            <a:ext cx="7280047" cy="4538169"/>
          </a:xfrm>
          <a:prstGeom prst="rect">
            <a:avLst/>
          </a:prstGeom>
        </p:spPr>
      </p:pic>
      <p:pic>
        <p:nvPicPr>
          <p:cNvPr id="8" name="図 7">
            <a:extLst>
              <a:ext uri="{FF2B5EF4-FFF2-40B4-BE49-F238E27FC236}">
                <a16:creationId xmlns:a16="http://schemas.microsoft.com/office/drawing/2014/main" id="{FB3E5108-B61F-499C-AA3E-F68815839D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4269877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9FFC284-315E-404A-8096-B4DC1E49D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998" y="3988473"/>
            <a:ext cx="3323984" cy="2072075"/>
          </a:xfrm>
          <a:prstGeom prst="rect">
            <a:avLst/>
          </a:prstGeom>
        </p:spPr>
      </p:pic>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画面表示パターン</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688908F-654C-4E7E-8EA6-81859E0C77E9}"/>
              </a:ext>
            </a:extLst>
          </p:cNvPr>
          <p:cNvSpPr txBox="1"/>
          <p:nvPr/>
        </p:nvSpPr>
        <p:spPr>
          <a:xfrm>
            <a:off x="517842" y="3257200"/>
            <a:ext cx="4158236" cy="861774"/>
          </a:xfrm>
          <a:prstGeom prst="rect">
            <a:avLst/>
          </a:prstGeom>
          <a:noFill/>
        </p:spPr>
        <p:txBody>
          <a:bodyPr wrap="square" rtlCol="0">
            <a:spAutoFit/>
          </a:bodyPr>
          <a:lstStyle/>
          <a:p>
            <a:pPr marL="457200" indent="-457200" algn="ctr">
              <a:buAutoNum type="arabicPeriod"/>
            </a:pPr>
            <a:r>
              <a:rPr kumimoji="1" lang="ja-JP" altLang="en-US" sz="2500" b="1" dirty="0"/>
              <a:t>ストップ状態</a:t>
            </a:r>
            <a:endParaRPr kumimoji="1" lang="en-US" altLang="ja-JP" sz="2500" b="1" dirty="0"/>
          </a:p>
          <a:p>
            <a:pPr algn="ctr"/>
            <a:r>
              <a:rPr kumimoji="1" lang="ja-JP" altLang="en-US" sz="2500" b="1" dirty="0"/>
              <a:t>（起動直後）</a:t>
            </a:r>
          </a:p>
        </p:txBody>
      </p:sp>
      <p:sp>
        <p:nvSpPr>
          <p:cNvPr id="12" name="テキスト ボックス 11">
            <a:extLst>
              <a:ext uri="{FF2B5EF4-FFF2-40B4-BE49-F238E27FC236}">
                <a16:creationId xmlns:a16="http://schemas.microsoft.com/office/drawing/2014/main" id="{87FE77E1-513C-40E4-9A9E-C07E22C6E2F4}"/>
              </a:ext>
            </a:extLst>
          </p:cNvPr>
          <p:cNvSpPr txBox="1"/>
          <p:nvPr/>
        </p:nvSpPr>
        <p:spPr>
          <a:xfrm>
            <a:off x="4436048" y="3290410"/>
            <a:ext cx="3595881" cy="861774"/>
          </a:xfrm>
          <a:prstGeom prst="rect">
            <a:avLst/>
          </a:prstGeom>
          <a:noFill/>
        </p:spPr>
        <p:txBody>
          <a:bodyPr wrap="square" rtlCol="0">
            <a:spAutoFit/>
          </a:bodyPr>
          <a:lstStyle/>
          <a:p>
            <a:pPr algn="ctr"/>
            <a:r>
              <a:rPr kumimoji="1" lang="en-US" altLang="ja-JP" sz="2500" b="1" dirty="0"/>
              <a:t>2. </a:t>
            </a:r>
            <a:r>
              <a:rPr kumimoji="1" lang="ja-JP" altLang="en-US" sz="2500" b="1" dirty="0"/>
              <a:t>スタート</a:t>
            </a:r>
            <a:endParaRPr kumimoji="1" lang="en-US" altLang="ja-JP" sz="2500" b="1" dirty="0"/>
          </a:p>
          <a:p>
            <a:pPr algn="ctr"/>
            <a:r>
              <a:rPr kumimoji="1" lang="ja-JP" altLang="en-US" sz="2500" b="1" dirty="0"/>
              <a:t>（巡回中）</a:t>
            </a:r>
          </a:p>
        </p:txBody>
      </p:sp>
      <p:sp>
        <p:nvSpPr>
          <p:cNvPr id="15" name="テキスト ボックス 14">
            <a:extLst>
              <a:ext uri="{FF2B5EF4-FFF2-40B4-BE49-F238E27FC236}">
                <a16:creationId xmlns:a16="http://schemas.microsoft.com/office/drawing/2014/main" id="{A88FDABD-09B1-4D73-9888-301FF2DFB01E}"/>
              </a:ext>
            </a:extLst>
          </p:cNvPr>
          <p:cNvSpPr txBox="1"/>
          <p:nvPr/>
        </p:nvSpPr>
        <p:spPr>
          <a:xfrm>
            <a:off x="1149367" y="5920483"/>
            <a:ext cx="2787674" cy="477054"/>
          </a:xfrm>
          <a:prstGeom prst="rect">
            <a:avLst/>
          </a:prstGeom>
          <a:noFill/>
        </p:spPr>
        <p:txBody>
          <a:bodyPr wrap="square" rtlCol="0">
            <a:spAutoFit/>
          </a:bodyPr>
          <a:lstStyle/>
          <a:p>
            <a:pPr algn="ctr"/>
            <a:r>
              <a:rPr kumimoji="1" lang="en-US" altLang="ja-JP" sz="2500" b="1" dirty="0"/>
              <a:t>3. </a:t>
            </a:r>
            <a:r>
              <a:rPr kumimoji="1" lang="ja-JP" altLang="en-US" sz="2500" b="1" dirty="0"/>
              <a:t>人追跡</a:t>
            </a:r>
          </a:p>
        </p:txBody>
      </p:sp>
      <p:sp>
        <p:nvSpPr>
          <p:cNvPr id="18" name="テキスト ボックス 17">
            <a:extLst>
              <a:ext uri="{FF2B5EF4-FFF2-40B4-BE49-F238E27FC236}">
                <a16:creationId xmlns:a16="http://schemas.microsoft.com/office/drawing/2014/main" id="{0DE815B8-BFDC-48BF-B98F-1C0314802138}"/>
              </a:ext>
            </a:extLst>
          </p:cNvPr>
          <p:cNvSpPr txBox="1"/>
          <p:nvPr/>
        </p:nvSpPr>
        <p:spPr>
          <a:xfrm>
            <a:off x="4436048" y="5891819"/>
            <a:ext cx="3846153" cy="477054"/>
          </a:xfrm>
          <a:prstGeom prst="rect">
            <a:avLst/>
          </a:prstGeom>
          <a:noFill/>
        </p:spPr>
        <p:txBody>
          <a:bodyPr wrap="square" rtlCol="0">
            <a:spAutoFit/>
          </a:bodyPr>
          <a:lstStyle/>
          <a:p>
            <a:pPr algn="ctr"/>
            <a:r>
              <a:rPr kumimoji="1" lang="en-US" altLang="ja-JP" sz="2500" b="1" dirty="0"/>
              <a:t>4. </a:t>
            </a:r>
            <a:r>
              <a:rPr kumimoji="1" lang="ja-JP" altLang="en-US" sz="2500" b="1" dirty="0"/>
              <a:t>消毒呼びかけ</a:t>
            </a:r>
          </a:p>
        </p:txBody>
      </p:sp>
      <p:pic>
        <p:nvPicPr>
          <p:cNvPr id="19" name="図 18">
            <a:extLst>
              <a:ext uri="{FF2B5EF4-FFF2-40B4-BE49-F238E27FC236}">
                <a16:creationId xmlns:a16="http://schemas.microsoft.com/office/drawing/2014/main" id="{65A4F9D2-9182-4489-B618-2F18130EAD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8" y="1328185"/>
            <a:ext cx="3323983" cy="1869740"/>
          </a:xfrm>
          <a:prstGeom prst="rect">
            <a:avLst/>
          </a:prstGeom>
        </p:spPr>
      </p:pic>
      <p:pic>
        <p:nvPicPr>
          <p:cNvPr id="20" name="図 19">
            <a:extLst>
              <a:ext uri="{FF2B5EF4-FFF2-40B4-BE49-F238E27FC236}">
                <a16:creationId xmlns:a16="http://schemas.microsoft.com/office/drawing/2014/main" id="{76D3FC92-7620-4F6B-9F4A-13B9BDC054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913" y="1391103"/>
            <a:ext cx="3323984" cy="1869741"/>
          </a:xfrm>
          <a:prstGeom prst="rect">
            <a:avLst/>
          </a:prstGeom>
        </p:spPr>
      </p:pic>
      <p:pic>
        <p:nvPicPr>
          <p:cNvPr id="21" name="図 20">
            <a:extLst>
              <a:ext uri="{FF2B5EF4-FFF2-40B4-BE49-F238E27FC236}">
                <a16:creationId xmlns:a16="http://schemas.microsoft.com/office/drawing/2014/main" id="{27D92FBF-9B2E-4F8A-9566-84D883DA88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6082" y="3991369"/>
            <a:ext cx="3323983" cy="1869740"/>
          </a:xfrm>
          <a:prstGeom prst="rect">
            <a:avLst/>
          </a:prstGeom>
        </p:spPr>
      </p:pic>
      <p:pic>
        <p:nvPicPr>
          <p:cNvPr id="13" name="図 12">
            <a:extLst>
              <a:ext uri="{FF2B5EF4-FFF2-40B4-BE49-F238E27FC236}">
                <a16:creationId xmlns:a16="http://schemas.microsoft.com/office/drawing/2014/main" id="{6536A344-6B22-4EFD-A84B-D265F66520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1221212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機能４</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906964" y="3100289"/>
            <a:ext cx="7947103" cy="177651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4000" b="1">
                <a:solidFill>
                  <a:srgbClr val="FF0000"/>
                </a:solidFill>
                <a:latin typeface="游ゴシック" panose="020B0400000000000000" pitchFamily="50" charset="-128"/>
                <a:cs typeface="Calibri"/>
              </a:rPr>
              <a:t>消毒液噴射機能</a:t>
            </a:r>
            <a:endParaRPr lang="en-US" altLang="ja-JP" sz="4000" b="1">
              <a:solidFill>
                <a:srgbClr val="FF0000"/>
              </a:solidFill>
              <a:latin typeface="游ゴシック" panose="020B0400000000000000" pitchFamily="50" charset="-128"/>
              <a:cs typeface="Calibri"/>
            </a:endParaRPr>
          </a:p>
          <a:p>
            <a:pPr marL="0" indent="0">
              <a:buNone/>
            </a:pPr>
            <a:r>
              <a:rPr lang="ja-JP" altLang="en-US" sz="4000" b="1">
                <a:latin typeface="游ゴシック" panose="020B0400000000000000" pitchFamily="50" charset="-128"/>
                <a:cs typeface="Calibri"/>
              </a:rPr>
              <a:t>　手を検知し，消毒液を噴射する</a:t>
            </a:r>
            <a:endParaRPr lang="en-US" altLang="ja-JP" sz="4000" b="1">
              <a:latin typeface="游ゴシック" panose="020B0400000000000000" pitchFamily="50" charset="-128"/>
              <a:cs typeface="Calibri"/>
            </a:endParaRPr>
          </a:p>
        </p:txBody>
      </p:sp>
      <p:pic>
        <p:nvPicPr>
          <p:cNvPr id="9" name="図 8">
            <a:extLst>
              <a:ext uri="{FF2B5EF4-FFF2-40B4-BE49-F238E27FC236}">
                <a16:creationId xmlns:a16="http://schemas.microsoft.com/office/drawing/2014/main" id="{7F1CB72F-9AF9-474B-A7CA-98F26728F0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3207147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5F45E762-51F1-4F62-9736-7550CF90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799" y="0"/>
            <a:ext cx="1580212" cy="1185159"/>
          </a:xfrm>
          <a:prstGeom prst="rect">
            <a:avLst/>
          </a:prstGeom>
        </p:spPr>
      </p:pic>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手の検知方法</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ー 2">
            <a:extLst>
              <a:ext uri="{FF2B5EF4-FFF2-40B4-BE49-F238E27FC236}">
                <a16:creationId xmlns:a16="http://schemas.microsoft.com/office/drawing/2014/main" id="{B48070AB-624E-4C49-B6E7-68A172291725}"/>
              </a:ext>
            </a:extLst>
          </p:cNvPr>
          <p:cNvSpPr txBox="1">
            <a:spLocks/>
          </p:cNvSpPr>
          <p:nvPr/>
        </p:nvSpPr>
        <p:spPr>
          <a:xfrm>
            <a:off x="1240751" y="3276369"/>
            <a:ext cx="3548066"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游ゴシック" panose="020B0400000000000000" pitchFamily="50" charset="-128"/>
                <a:cs typeface="Calibri"/>
              </a:rPr>
              <a:t>焦電センサで手を検知</a:t>
            </a:r>
            <a:endParaRPr lang="en-US" altLang="ja-JP" sz="4000" b="1" dirty="0">
              <a:latin typeface="游ゴシック" panose="020B0400000000000000" pitchFamily="50" charset="-128"/>
              <a:cs typeface="Calibri"/>
            </a:endParaRPr>
          </a:p>
        </p:txBody>
      </p:sp>
      <p:pic>
        <p:nvPicPr>
          <p:cNvPr id="10" name="Picture 2">
            <a:extLst>
              <a:ext uri="{FF2B5EF4-FFF2-40B4-BE49-F238E27FC236}">
                <a16:creationId xmlns:a16="http://schemas.microsoft.com/office/drawing/2014/main" id="{228DFB13-A03A-48CA-A8F7-3F64569D643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59952" y="477636"/>
            <a:ext cx="2992068" cy="6290620"/>
          </a:xfrm>
          <a:prstGeom prst="rect">
            <a:avLst/>
          </a:prstGeom>
          <a:noFill/>
          <a:extLst>
            <a:ext uri="{909E8E84-426E-40DD-AFC4-6F175D3DCCD1}">
              <a14:hiddenFill xmlns:a14="http://schemas.microsoft.com/office/drawing/2010/main">
                <a:solidFill>
                  <a:srgbClr val="FFFFFF"/>
                </a:solidFill>
              </a14:hiddenFill>
            </a:ext>
          </a:extLst>
        </p:spPr>
      </p:pic>
      <p:sp>
        <p:nvSpPr>
          <p:cNvPr id="8" name="矢印: 下 7">
            <a:extLst>
              <a:ext uri="{FF2B5EF4-FFF2-40B4-BE49-F238E27FC236}">
                <a16:creationId xmlns:a16="http://schemas.microsoft.com/office/drawing/2014/main" id="{626F6C55-9B90-4E73-AA64-59BAB75302DF}"/>
              </a:ext>
            </a:extLst>
          </p:cNvPr>
          <p:cNvSpPr/>
          <p:nvPr/>
        </p:nvSpPr>
        <p:spPr>
          <a:xfrm rot="13870397">
            <a:off x="5843993" y="1283076"/>
            <a:ext cx="523569" cy="303444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0294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噴射機構</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ー 2">
            <a:extLst>
              <a:ext uri="{FF2B5EF4-FFF2-40B4-BE49-F238E27FC236}">
                <a16:creationId xmlns:a16="http://schemas.microsoft.com/office/drawing/2014/main" id="{C91EB0B6-5378-4E23-B241-F257E148694C}"/>
              </a:ext>
            </a:extLst>
          </p:cNvPr>
          <p:cNvSpPr txBox="1">
            <a:spLocks/>
          </p:cNvSpPr>
          <p:nvPr/>
        </p:nvSpPr>
        <p:spPr>
          <a:xfrm>
            <a:off x="476543" y="1722494"/>
            <a:ext cx="3738988" cy="19073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游ゴシック" panose="020B0400000000000000" pitchFamily="50" charset="-128"/>
                <a:cs typeface="Calibri"/>
              </a:rPr>
              <a:t>パーツが回転することで消毒液を押し込む</a:t>
            </a:r>
            <a:endParaRPr lang="en-US" altLang="ja-JP" sz="4000" b="1" dirty="0">
              <a:latin typeface="游ゴシック" panose="020B0400000000000000" pitchFamily="50" charset="-128"/>
              <a:cs typeface="Calibri"/>
            </a:endParaRPr>
          </a:p>
        </p:txBody>
      </p:sp>
      <p:sp>
        <p:nvSpPr>
          <p:cNvPr id="13" name="コンテンツ プレースホルダー 2">
            <a:extLst>
              <a:ext uri="{FF2B5EF4-FFF2-40B4-BE49-F238E27FC236}">
                <a16:creationId xmlns:a16="http://schemas.microsoft.com/office/drawing/2014/main" id="{3567F2FF-7F29-43DA-B828-AFE5E2B54BA8}"/>
              </a:ext>
            </a:extLst>
          </p:cNvPr>
          <p:cNvSpPr txBox="1">
            <a:spLocks/>
          </p:cNvSpPr>
          <p:nvPr/>
        </p:nvSpPr>
        <p:spPr>
          <a:xfrm>
            <a:off x="476543" y="3864594"/>
            <a:ext cx="3738988" cy="19073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游ゴシック" panose="020B0400000000000000" pitchFamily="50" charset="-128"/>
                <a:cs typeface="Calibri"/>
              </a:rPr>
              <a:t>ベルトで動力を伝達</a:t>
            </a:r>
            <a:endParaRPr lang="en-US" altLang="ja-JP" sz="4000" b="1" dirty="0">
              <a:latin typeface="游ゴシック" panose="020B0400000000000000" pitchFamily="50" charset="-128"/>
              <a:cs typeface="Calibri"/>
            </a:endParaRPr>
          </a:p>
        </p:txBody>
      </p:sp>
      <p:pic>
        <p:nvPicPr>
          <p:cNvPr id="2" name="hunsha2">
            <a:hlinkClick r:id="" action="ppaction://media"/>
            <a:extLst>
              <a:ext uri="{FF2B5EF4-FFF2-40B4-BE49-F238E27FC236}">
                <a16:creationId xmlns:a16="http://schemas.microsoft.com/office/drawing/2014/main" id="{5D1A33E7-77D5-415C-BD59-7AC58A4E976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796640" y="1493455"/>
            <a:ext cx="3017556" cy="5364544"/>
          </a:xfrm>
          <a:prstGeom prst="rect">
            <a:avLst/>
          </a:prstGeom>
        </p:spPr>
      </p:pic>
      <p:sp>
        <p:nvSpPr>
          <p:cNvPr id="14" name="楕円 13">
            <a:extLst>
              <a:ext uri="{FF2B5EF4-FFF2-40B4-BE49-F238E27FC236}">
                <a16:creationId xmlns:a16="http://schemas.microsoft.com/office/drawing/2014/main" id="{D8D5F283-D16D-4941-9955-F82DDCF0A79A}"/>
              </a:ext>
            </a:extLst>
          </p:cNvPr>
          <p:cNvSpPr/>
          <p:nvPr/>
        </p:nvSpPr>
        <p:spPr>
          <a:xfrm>
            <a:off x="6078306" y="1403530"/>
            <a:ext cx="1687369" cy="1675769"/>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9CE26A80-CBAC-43C6-8B34-9FA04F6BBC19}"/>
              </a:ext>
            </a:extLst>
          </p:cNvPr>
          <p:cNvSpPr/>
          <p:nvPr/>
        </p:nvSpPr>
        <p:spPr>
          <a:xfrm rot="16200000">
            <a:off x="4844878" y="1631949"/>
            <a:ext cx="523569" cy="121893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DE89D4F1-6F2C-4160-A416-622A6890C92D}"/>
              </a:ext>
            </a:extLst>
          </p:cNvPr>
          <p:cNvSpPr/>
          <p:nvPr/>
        </p:nvSpPr>
        <p:spPr>
          <a:xfrm rot="16200000">
            <a:off x="5548657" y="2880389"/>
            <a:ext cx="523571" cy="318981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4C6B0676-3320-4C61-BBC3-0361FF2FDE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271751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1286202" y="3495006"/>
            <a:ext cx="6571591"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5000" b="1" dirty="0">
                <a:latin typeface="游ゴシック" panose="020B0400000000000000" pitchFamily="50" charset="-128"/>
                <a:ea typeface="游ゴシック" panose="020B0400000000000000" pitchFamily="50" charset="-128"/>
              </a:rPr>
              <a:t>実演</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CA8AEB8B-9A63-453B-A76A-E9E59CFB94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1808864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1286202" y="3495006"/>
            <a:ext cx="6571591"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5000" b="1" dirty="0">
                <a:latin typeface="游ゴシック" panose="020B0400000000000000" pitchFamily="50" charset="-128"/>
                <a:ea typeface="游ゴシック" panose="020B0400000000000000" pitchFamily="50" charset="-128"/>
              </a:rPr>
              <a:t>走行動画</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24101955-86F3-4600-A912-D29BE5AD69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65141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コンテンツ プレースホルダー 2">
            <a:extLst>
              <a:ext uri="{FF2B5EF4-FFF2-40B4-BE49-F238E27FC236}">
                <a16:creationId xmlns:a16="http://schemas.microsoft.com/office/drawing/2014/main" id="{0D92E744-B18C-40B5-BAFB-A6EE831519BE}"/>
              </a:ext>
            </a:extLst>
          </p:cNvPr>
          <p:cNvSpPr txBox="1">
            <a:spLocks/>
          </p:cNvSpPr>
          <p:nvPr/>
        </p:nvSpPr>
        <p:spPr>
          <a:xfrm>
            <a:off x="745736" y="1687911"/>
            <a:ext cx="7757166" cy="4347127"/>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endParaRPr lang="en-US" altLang="ja-JP" sz="4400" b="1">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en-US" altLang="ja-JP" sz="4400" b="1">
                <a:solidFill>
                  <a:srgbClr val="FF0000"/>
                </a:solidFill>
                <a:latin typeface="游ゴシック" panose="020B0400000000000000" pitchFamily="50" charset="-128"/>
                <a:ea typeface="游ゴシック" panose="020B0400000000000000" pitchFamily="50" charset="-128"/>
                <a:cs typeface="Calibri"/>
              </a:rPr>
              <a:t>TPYLO</a:t>
            </a:r>
            <a:r>
              <a:rPr lang="ja-JP" altLang="en-US" sz="4400" b="1">
                <a:solidFill>
                  <a:srgbClr val="FF0000"/>
                </a:solidFill>
                <a:latin typeface="游ゴシック" panose="020B0400000000000000" pitchFamily="50" charset="-128"/>
                <a:ea typeface="游ゴシック" panose="020B0400000000000000" pitchFamily="50" charset="-128"/>
                <a:cs typeface="Calibri"/>
              </a:rPr>
              <a:t>プロジェクト</a:t>
            </a:r>
            <a:endParaRPr lang="en-US" altLang="ja-JP" sz="4400" b="1">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ja-JP" altLang="en-US" sz="4400" b="1">
                <a:solidFill>
                  <a:srgbClr val="FF0000"/>
                </a:solidFill>
                <a:latin typeface="游ゴシック" panose="020B0400000000000000" pitchFamily="50" charset="-128"/>
                <a:ea typeface="游ゴシック" panose="020B0400000000000000" pitchFamily="50" charset="-128"/>
                <a:cs typeface="Calibri"/>
              </a:rPr>
              <a:t>（タピ</a:t>
            </a:r>
            <a:r>
              <a:rPr lang="ja-JP" altLang="en-US" sz="4400" b="1" err="1">
                <a:solidFill>
                  <a:srgbClr val="FF0000"/>
                </a:solidFill>
                <a:latin typeface="游ゴシック" panose="020B0400000000000000" pitchFamily="50" charset="-128"/>
                <a:ea typeface="游ゴシック" panose="020B0400000000000000" pitchFamily="50" charset="-128"/>
                <a:cs typeface="Calibri"/>
              </a:rPr>
              <a:t>ろう</a:t>
            </a:r>
            <a:r>
              <a:rPr lang="ja-JP" altLang="en-US" sz="4400" b="1">
                <a:solidFill>
                  <a:srgbClr val="FF0000"/>
                </a:solidFill>
                <a:latin typeface="游ゴシック" panose="020B0400000000000000" pitchFamily="50" charset="-128"/>
                <a:ea typeface="游ゴシック" panose="020B0400000000000000" pitchFamily="50" charset="-128"/>
                <a:cs typeface="Calibri"/>
              </a:rPr>
              <a:t>プロジェクト）</a:t>
            </a:r>
            <a:endParaRPr lang="en-US" altLang="ja-JP" sz="4400" b="1">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endParaRPr lang="en-US" altLang="ja-JP" sz="2500" b="1">
              <a:solidFill>
                <a:srgbClr val="FF0000"/>
              </a:solidFill>
              <a:latin typeface="游ゴシック" panose="020B0400000000000000" pitchFamily="50" charset="-128"/>
              <a:ea typeface="游ゴシック" panose="020B0400000000000000" pitchFamily="50" charset="-128"/>
              <a:cs typeface="Calibri"/>
            </a:endParaRPr>
          </a:p>
        </p:txBody>
      </p:sp>
      <p:sp>
        <p:nvSpPr>
          <p:cNvPr id="21" name="コンテンツ プレースホルダー 2">
            <a:extLst>
              <a:ext uri="{FF2B5EF4-FFF2-40B4-BE49-F238E27FC236}">
                <a16:creationId xmlns:a16="http://schemas.microsoft.com/office/drawing/2014/main" id="{79A64DA5-D477-480C-9A3F-60C31A51F38A}"/>
              </a:ext>
            </a:extLst>
          </p:cNvPr>
          <p:cNvSpPr txBox="1">
            <a:spLocks/>
          </p:cNvSpPr>
          <p:nvPr/>
        </p:nvSpPr>
        <p:spPr>
          <a:xfrm>
            <a:off x="745736" y="4155948"/>
            <a:ext cx="7757166" cy="179781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3600" b="1">
                <a:latin typeface="游ゴシック" panose="020B0400000000000000" pitchFamily="50" charset="-128"/>
                <a:cs typeface="Calibri"/>
              </a:rPr>
              <a:t>～</a:t>
            </a:r>
            <a:r>
              <a:rPr lang="en-US" altLang="ja-JP" sz="3600" b="1">
                <a:latin typeface="游ゴシック" panose="020B0400000000000000" pitchFamily="50" charset="-128"/>
                <a:cs typeface="Calibri"/>
              </a:rPr>
              <a:t> </a:t>
            </a:r>
            <a:r>
              <a:rPr lang="en-US" altLang="ja-JP" sz="3600" b="1">
                <a:solidFill>
                  <a:srgbClr val="FF0000"/>
                </a:solidFill>
                <a:latin typeface="游ゴシック" panose="020B0400000000000000" pitchFamily="50" charset="-128"/>
                <a:cs typeface="Calibri"/>
              </a:rPr>
              <a:t>T</a:t>
            </a:r>
            <a:r>
              <a:rPr lang="en-US" altLang="ja-JP" sz="3600" b="1">
                <a:latin typeface="游ゴシック" panose="020B0400000000000000" pitchFamily="50" charset="-128"/>
                <a:cs typeface="Calibri"/>
              </a:rPr>
              <a:t>o </a:t>
            </a:r>
            <a:r>
              <a:rPr lang="en-US" altLang="ja-JP" sz="3600" b="1">
                <a:solidFill>
                  <a:srgbClr val="FF0000"/>
                </a:solidFill>
                <a:latin typeface="游ゴシック" panose="020B0400000000000000" pitchFamily="50" charset="-128"/>
                <a:cs typeface="Calibri"/>
              </a:rPr>
              <a:t>P</a:t>
            </a:r>
            <a:r>
              <a:rPr lang="en-US" altLang="ja-JP" sz="3600" b="1">
                <a:latin typeface="游ゴシック" panose="020B0400000000000000" pitchFamily="50" charset="-128"/>
                <a:cs typeface="Calibri"/>
              </a:rPr>
              <a:t>rotect </a:t>
            </a:r>
            <a:r>
              <a:rPr lang="en-US" altLang="ja-JP" sz="3600" b="1">
                <a:solidFill>
                  <a:srgbClr val="FF0000"/>
                </a:solidFill>
                <a:latin typeface="游ゴシック" panose="020B0400000000000000" pitchFamily="50" charset="-128"/>
                <a:cs typeface="Calibri"/>
              </a:rPr>
              <a:t>Y</a:t>
            </a:r>
            <a:r>
              <a:rPr lang="en-US" altLang="ja-JP" sz="3600" b="1">
                <a:latin typeface="游ゴシック" panose="020B0400000000000000" pitchFamily="50" charset="-128"/>
                <a:cs typeface="Calibri"/>
              </a:rPr>
              <a:t>our </a:t>
            </a:r>
            <a:r>
              <a:rPr lang="en-US" altLang="ja-JP" sz="3600" b="1">
                <a:solidFill>
                  <a:srgbClr val="FF0000"/>
                </a:solidFill>
                <a:latin typeface="游ゴシック" panose="020B0400000000000000" pitchFamily="50" charset="-128"/>
                <a:cs typeface="Calibri"/>
              </a:rPr>
              <a:t>L</a:t>
            </a:r>
            <a:r>
              <a:rPr lang="en-US" altLang="ja-JP" sz="3600" b="1">
                <a:latin typeface="游ゴシック" panose="020B0400000000000000" pitchFamily="50" charset="-128"/>
                <a:cs typeface="Calibri"/>
              </a:rPr>
              <a:t>oved </a:t>
            </a:r>
            <a:r>
              <a:rPr lang="en-US" altLang="ja-JP" sz="3600" b="1">
                <a:solidFill>
                  <a:srgbClr val="FF0000"/>
                </a:solidFill>
                <a:latin typeface="游ゴシック" panose="020B0400000000000000" pitchFamily="50" charset="-128"/>
                <a:cs typeface="Calibri"/>
              </a:rPr>
              <a:t>O</a:t>
            </a:r>
            <a:r>
              <a:rPr lang="en-US" altLang="ja-JP" sz="3600" b="1">
                <a:latin typeface="游ゴシック" panose="020B0400000000000000" pitchFamily="50" charset="-128"/>
                <a:cs typeface="Calibri"/>
              </a:rPr>
              <a:t>nes </a:t>
            </a:r>
            <a:r>
              <a:rPr lang="ja-JP" altLang="en-US" sz="3600" b="1">
                <a:latin typeface="游ゴシック" panose="020B0400000000000000" pitchFamily="50" charset="-128"/>
                <a:cs typeface="Calibri"/>
              </a:rPr>
              <a:t>～</a:t>
            </a:r>
            <a:endParaRPr lang="en-US" altLang="ja-JP" sz="3600" b="1">
              <a:latin typeface="游ゴシック" panose="020B0400000000000000" pitchFamily="50" charset="-128"/>
              <a:ea typeface="游ゴシック" panose="020B0400000000000000" pitchFamily="50" charset="-128"/>
              <a:cs typeface="Calibri"/>
            </a:endParaRPr>
          </a:p>
          <a:p>
            <a:pPr marL="0" indent="0" algn="ctr">
              <a:buNone/>
            </a:pPr>
            <a:r>
              <a:rPr lang="ja-JP" altLang="en-US" sz="3600" b="1">
                <a:latin typeface="游ゴシック" panose="020B0400000000000000" pitchFamily="50" charset="-128"/>
                <a:cs typeface="Calibri"/>
              </a:rPr>
              <a:t>（愛する人を守るために）</a:t>
            </a:r>
            <a:endParaRPr lang="en-US" altLang="ja-JP" sz="3600" b="1">
              <a:latin typeface="游ゴシック" panose="020B0400000000000000" pitchFamily="50" charset="-128"/>
              <a:ea typeface="游ゴシック" panose="020B0400000000000000" pitchFamily="50" charset="-128"/>
              <a:cs typeface="Calibri"/>
            </a:endParaRP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5" y="576900"/>
            <a:ext cx="4746799"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意味</a:t>
            </a:r>
          </a:p>
        </p:txBody>
      </p: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
        <p:nvSpPr>
          <p:cNvPr id="2" name="楕円 1">
            <a:extLst>
              <a:ext uri="{FF2B5EF4-FFF2-40B4-BE49-F238E27FC236}">
                <a16:creationId xmlns:a16="http://schemas.microsoft.com/office/drawing/2014/main" id="{34878CBD-F3F7-413A-AAF3-8496A1FA9AE0}"/>
              </a:ext>
            </a:extLst>
          </p:cNvPr>
          <p:cNvSpPr/>
          <p:nvPr/>
        </p:nvSpPr>
        <p:spPr>
          <a:xfrm>
            <a:off x="4507462" y="1905272"/>
            <a:ext cx="4234543" cy="181791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2">
            <a:extLst>
              <a:ext uri="{FF2B5EF4-FFF2-40B4-BE49-F238E27FC236}">
                <a16:creationId xmlns:a16="http://schemas.microsoft.com/office/drawing/2014/main" id="{ADAC9CA7-F35D-4337-BCC9-F9B74165CC83}"/>
              </a:ext>
            </a:extLst>
          </p:cNvPr>
          <p:cNvSpPr txBox="1">
            <a:spLocks/>
          </p:cNvSpPr>
          <p:nvPr/>
        </p:nvSpPr>
        <p:spPr>
          <a:xfrm>
            <a:off x="4458414" y="2377914"/>
            <a:ext cx="4415379" cy="123283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2500" b="1">
                <a:latin typeface="游ゴシック" panose="020B0400000000000000" pitchFamily="50" charset="-128"/>
                <a:ea typeface="游ゴシック" panose="020B0400000000000000" pitchFamily="50" charset="-128"/>
                <a:cs typeface="Calibri"/>
              </a:rPr>
              <a:t>タピオカとの</a:t>
            </a:r>
            <a:endParaRPr lang="en-US" altLang="ja-JP" sz="2500" b="1">
              <a:latin typeface="游ゴシック" panose="020B0400000000000000" pitchFamily="50" charset="-128"/>
              <a:ea typeface="游ゴシック" panose="020B0400000000000000" pitchFamily="50" charset="-128"/>
              <a:cs typeface="Calibri"/>
            </a:endParaRPr>
          </a:p>
          <a:p>
            <a:pPr marL="0" indent="0" algn="ctr">
              <a:buNone/>
            </a:pPr>
            <a:r>
              <a:rPr lang="ja-JP" altLang="en-US" sz="2500" b="1">
                <a:latin typeface="游ゴシック" panose="020B0400000000000000" pitchFamily="50" charset="-128"/>
                <a:ea typeface="游ゴシック" panose="020B0400000000000000" pitchFamily="50" charset="-128"/>
                <a:cs typeface="Calibri"/>
              </a:rPr>
              <a:t>語呂合わせ</a:t>
            </a:r>
            <a:endParaRPr lang="en-US" altLang="ja-JP" sz="2500" b="1">
              <a:latin typeface="游ゴシック" panose="020B0400000000000000" pitchFamily="50" charset="-128"/>
              <a:ea typeface="游ゴシック" panose="020B0400000000000000" pitchFamily="50" charset="-128"/>
              <a:cs typeface="Calibri"/>
            </a:endParaRPr>
          </a:p>
        </p:txBody>
      </p:sp>
      <p:sp>
        <p:nvSpPr>
          <p:cNvPr id="13" name="楕円 12">
            <a:extLst>
              <a:ext uri="{FF2B5EF4-FFF2-40B4-BE49-F238E27FC236}">
                <a16:creationId xmlns:a16="http://schemas.microsoft.com/office/drawing/2014/main" id="{9EB13281-2C31-43DD-99A4-367BAA8751FD}"/>
              </a:ext>
            </a:extLst>
          </p:cNvPr>
          <p:cNvSpPr/>
          <p:nvPr/>
        </p:nvSpPr>
        <p:spPr>
          <a:xfrm>
            <a:off x="296088" y="3042595"/>
            <a:ext cx="4234543" cy="18179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2">
            <a:extLst>
              <a:ext uri="{FF2B5EF4-FFF2-40B4-BE49-F238E27FC236}">
                <a16:creationId xmlns:a16="http://schemas.microsoft.com/office/drawing/2014/main" id="{DC2DC415-473C-4E54-846A-A7AC58BA2FE7}"/>
              </a:ext>
            </a:extLst>
          </p:cNvPr>
          <p:cNvSpPr txBox="1">
            <a:spLocks/>
          </p:cNvSpPr>
          <p:nvPr/>
        </p:nvSpPr>
        <p:spPr>
          <a:xfrm>
            <a:off x="271735" y="3466432"/>
            <a:ext cx="4415379" cy="123283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2500" b="1" dirty="0">
                <a:latin typeface="游ゴシック" panose="020B0400000000000000" pitchFamily="50" charset="-128"/>
                <a:ea typeface="游ゴシック" panose="020B0400000000000000" pitchFamily="50" charset="-128"/>
                <a:cs typeface="Calibri"/>
              </a:rPr>
              <a:t>海外研修（台湾）にて</a:t>
            </a:r>
            <a:endParaRPr lang="en-US" altLang="ja-JP" sz="2500" b="1" dirty="0">
              <a:latin typeface="游ゴシック" panose="020B0400000000000000" pitchFamily="50" charset="-128"/>
              <a:ea typeface="游ゴシック" panose="020B0400000000000000" pitchFamily="50" charset="-128"/>
              <a:cs typeface="Calibri"/>
            </a:endParaRPr>
          </a:p>
          <a:p>
            <a:pPr marL="0" indent="0" algn="ctr">
              <a:buNone/>
            </a:pPr>
            <a:r>
              <a:rPr lang="ja-JP" altLang="en-US" sz="2500" b="1" dirty="0">
                <a:latin typeface="游ゴシック" panose="020B0400000000000000" pitchFamily="50" charset="-128"/>
                <a:ea typeface="游ゴシック" panose="020B0400000000000000" pitchFamily="50" charset="-128"/>
                <a:cs typeface="Calibri"/>
              </a:rPr>
              <a:t>本場のタピオカを</a:t>
            </a:r>
            <a:endParaRPr lang="en-US" altLang="ja-JP" sz="2500" b="1" dirty="0">
              <a:latin typeface="游ゴシック" panose="020B0400000000000000" pitchFamily="50" charset="-128"/>
              <a:ea typeface="游ゴシック" panose="020B0400000000000000" pitchFamily="50" charset="-128"/>
              <a:cs typeface="Calibri"/>
            </a:endParaRPr>
          </a:p>
          <a:p>
            <a:pPr marL="0" indent="0" algn="ctr">
              <a:buNone/>
            </a:pPr>
            <a:r>
              <a:rPr lang="ja-JP" altLang="en-US" sz="2500" b="1" dirty="0">
                <a:latin typeface="游ゴシック" panose="020B0400000000000000" pitchFamily="50" charset="-128"/>
                <a:ea typeface="游ゴシック" panose="020B0400000000000000" pitchFamily="50" charset="-128"/>
                <a:cs typeface="Calibri"/>
              </a:rPr>
              <a:t>飲みたかった</a:t>
            </a:r>
            <a:endParaRPr lang="en-US" altLang="ja-JP" sz="2500" b="1" dirty="0">
              <a:latin typeface="游ゴシック" panose="020B0400000000000000" pitchFamily="50" charset="-128"/>
              <a:ea typeface="游ゴシック" panose="020B0400000000000000" pitchFamily="50" charset="-128"/>
              <a:cs typeface="Calibri"/>
            </a:endParaRPr>
          </a:p>
        </p:txBody>
      </p:sp>
      <p:sp>
        <p:nvSpPr>
          <p:cNvPr id="15" name="楕円 14">
            <a:extLst>
              <a:ext uri="{FF2B5EF4-FFF2-40B4-BE49-F238E27FC236}">
                <a16:creationId xmlns:a16="http://schemas.microsoft.com/office/drawing/2014/main" id="{AEB8254F-9DC6-47DE-9EA0-C32F6F65E3A0}"/>
              </a:ext>
            </a:extLst>
          </p:cNvPr>
          <p:cNvSpPr/>
          <p:nvPr/>
        </p:nvSpPr>
        <p:spPr>
          <a:xfrm>
            <a:off x="4645401" y="4123123"/>
            <a:ext cx="4234543" cy="181791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2">
            <a:extLst>
              <a:ext uri="{FF2B5EF4-FFF2-40B4-BE49-F238E27FC236}">
                <a16:creationId xmlns:a16="http://schemas.microsoft.com/office/drawing/2014/main" id="{BD8CC167-FF2E-4BEF-87C6-A0146D6055B7}"/>
              </a:ext>
            </a:extLst>
          </p:cNvPr>
          <p:cNvSpPr txBox="1">
            <a:spLocks/>
          </p:cNvSpPr>
          <p:nvPr/>
        </p:nvSpPr>
        <p:spPr>
          <a:xfrm>
            <a:off x="4554984" y="4406218"/>
            <a:ext cx="4415379" cy="123283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2500" b="1" dirty="0">
                <a:latin typeface="游ゴシック" panose="020B0400000000000000" pitchFamily="50" charset="-128"/>
                <a:ea typeface="游ゴシック" panose="020B0400000000000000" pitchFamily="50" charset="-128"/>
                <a:cs typeface="Calibri"/>
              </a:rPr>
              <a:t>偶然にも</a:t>
            </a:r>
            <a:endParaRPr lang="en-US" altLang="ja-JP" sz="2500" b="1" dirty="0">
              <a:latin typeface="游ゴシック" panose="020B0400000000000000" pitchFamily="50" charset="-128"/>
              <a:ea typeface="游ゴシック" panose="020B0400000000000000" pitchFamily="50" charset="-128"/>
              <a:cs typeface="Calibri"/>
            </a:endParaRPr>
          </a:p>
          <a:p>
            <a:pPr marL="0" indent="0" algn="ctr">
              <a:buNone/>
            </a:pPr>
            <a:r>
              <a:rPr lang="ja-JP" altLang="en-US" sz="2500" b="1" dirty="0">
                <a:latin typeface="游ゴシック" panose="020B0400000000000000" pitchFamily="50" charset="-128"/>
                <a:ea typeface="游ゴシック" panose="020B0400000000000000" pitchFamily="50" charset="-128"/>
                <a:cs typeface="Calibri"/>
              </a:rPr>
              <a:t>不景気と関連付けられた</a:t>
            </a:r>
            <a:endParaRPr lang="en-US" altLang="ja-JP" sz="2500" b="1" dirty="0">
              <a:latin typeface="游ゴシック" panose="020B0400000000000000" pitchFamily="50" charset="-128"/>
              <a:ea typeface="游ゴシック" panose="020B0400000000000000" pitchFamily="50" charset="-128"/>
              <a:cs typeface="Calibri"/>
            </a:endParaRPr>
          </a:p>
          <a:p>
            <a:pPr marL="0" indent="0" algn="ctr">
              <a:buNone/>
            </a:pPr>
            <a:r>
              <a:rPr lang="ja-JP" altLang="en-US" sz="2500" b="1" dirty="0">
                <a:latin typeface="游ゴシック" panose="020B0400000000000000" pitchFamily="50" charset="-128"/>
                <a:ea typeface="游ゴシック" panose="020B0400000000000000" pitchFamily="50" charset="-128"/>
                <a:cs typeface="Calibri"/>
              </a:rPr>
              <a:t>タピオカを元気にしたい</a:t>
            </a:r>
            <a:endParaRPr lang="en-US" altLang="ja-JP" sz="2500" b="1" dirty="0">
              <a:latin typeface="游ゴシック" panose="020B0400000000000000" pitchFamily="50" charset="-128"/>
              <a:ea typeface="游ゴシック" panose="020B0400000000000000" pitchFamily="50" charset="-128"/>
              <a:cs typeface="Calibri"/>
            </a:endParaRPr>
          </a:p>
        </p:txBody>
      </p:sp>
      <p:pic>
        <p:nvPicPr>
          <p:cNvPr id="17" name="図 16">
            <a:extLst>
              <a:ext uri="{FF2B5EF4-FFF2-40B4-BE49-F238E27FC236}">
                <a16:creationId xmlns:a16="http://schemas.microsoft.com/office/drawing/2014/main" id="{6D526FE9-179C-4600-8FB5-C04FAD1B8C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9825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3" grpId="0" animBg="1"/>
      <p:bldP spid="14" grpId="0"/>
      <p:bldP spid="15" grpId="0" animBg="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3797646"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sz="4000" b="1">
              <a:latin typeface="游ゴシック" panose="020B0400000000000000" pitchFamily="50" charset="-128"/>
              <a:ea typeface="游ゴシック" panose="020B0400000000000000" pitchFamily="50" charset="-128"/>
            </a:endParaRP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
        <p:nvSpPr>
          <p:cNvPr id="13" name="タイトル 1">
            <a:extLst>
              <a:ext uri="{FF2B5EF4-FFF2-40B4-BE49-F238E27FC236}">
                <a16:creationId xmlns:a16="http://schemas.microsoft.com/office/drawing/2014/main" id="{1B1808CD-4432-471F-8D14-A3D5DDB421FE}"/>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タピ郎の将来性</a:t>
            </a:r>
          </a:p>
        </p:txBody>
      </p:sp>
      <p:pic>
        <p:nvPicPr>
          <p:cNvPr id="8" name="図 7">
            <a:extLst>
              <a:ext uri="{FF2B5EF4-FFF2-40B4-BE49-F238E27FC236}">
                <a16:creationId xmlns:a16="http://schemas.microsoft.com/office/drawing/2014/main" id="{242FD7BA-202E-482F-8D6E-6759C74C7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2652780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ー 2">
            <a:extLst>
              <a:ext uri="{FF2B5EF4-FFF2-40B4-BE49-F238E27FC236}">
                <a16:creationId xmlns:a16="http://schemas.microsoft.com/office/drawing/2014/main" id="{5D6AC4EC-C391-4837-AA1A-88FC9877BC70}"/>
              </a:ext>
            </a:extLst>
          </p:cNvPr>
          <p:cNvSpPr txBox="1">
            <a:spLocks/>
          </p:cNvSpPr>
          <p:nvPr/>
        </p:nvSpPr>
        <p:spPr>
          <a:xfrm>
            <a:off x="856734" y="3018675"/>
            <a:ext cx="8182763" cy="72705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4000" b="1" dirty="0">
                <a:solidFill>
                  <a:srgbClr val="FF0000"/>
                </a:solidFill>
                <a:latin typeface="游ゴシック" panose="020B0400000000000000" pitchFamily="50" charset="-128"/>
                <a:cs typeface="Calibri"/>
              </a:rPr>
              <a:t>対象施設の拡張</a:t>
            </a:r>
            <a:endParaRPr lang="en-US" altLang="ja-JP" sz="4000" b="1" dirty="0">
              <a:solidFill>
                <a:srgbClr val="FF0000"/>
              </a:solidFill>
              <a:latin typeface="游ゴシック" panose="020B0400000000000000" pitchFamily="50" charset="-128"/>
              <a:cs typeface="Calibri"/>
            </a:endParaRPr>
          </a:p>
          <a:p>
            <a:pPr>
              <a:buFont typeface="Wingdings" panose="05000000000000000000" pitchFamily="2" charset="2"/>
              <a:buChar char="Ø"/>
            </a:pPr>
            <a:endParaRPr lang="en-US" altLang="ja-JP" sz="4000" b="1" dirty="0">
              <a:solidFill>
                <a:srgbClr val="FF0000"/>
              </a:solidFill>
              <a:latin typeface="游ゴシック" panose="020B0400000000000000" pitchFamily="50" charset="-128"/>
              <a:cs typeface="Calibri"/>
            </a:endParaRPr>
          </a:p>
        </p:txBody>
      </p:sp>
      <p:sp>
        <p:nvSpPr>
          <p:cNvPr id="2" name="正方形/長方形 1">
            <a:extLst>
              <a:ext uri="{FF2B5EF4-FFF2-40B4-BE49-F238E27FC236}">
                <a16:creationId xmlns:a16="http://schemas.microsoft.com/office/drawing/2014/main" id="{1EE0EBB9-F6D6-423A-AE44-DE86581BAE27}"/>
              </a:ext>
            </a:extLst>
          </p:cNvPr>
          <p:cNvSpPr/>
          <p:nvPr/>
        </p:nvSpPr>
        <p:spPr>
          <a:xfrm>
            <a:off x="1272448" y="3589806"/>
            <a:ext cx="7014818" cy="1323439"/>
          </a:xfrm>
          <a:prstGeom prst="rect">
            <a:avLst/>
          </a:prstGeom>
        </p:spPr>
        <p:txBody>
          <a:bodyPr wrap="square">
            <a:spAutoFit/>
          </a:bodyPr>
          <a:lstStyle/>
          <a:p>
            <a:r>
              <a:rPr lang="ja-JP" altLang="en-US" sz="4000" b="1" dirty="0">
                <a:solidFill>
                  <a:srgbClr val="FF0000"/>
                </a:solidFill>
                <a:latin typeface="游ゴシック" panose="020B0400000000000000" pitchFamily="50" charset="-128"/>
                <a:cs typeface="Calibri"/>
              </a:rPr>
              <a:t>ショッピングモール等の大型施設での活躍</a:t>
            </a:r>
            <a:endParaRPr lang="en-US" altLang="ja-JP" sz="4000" b="1" dirty="0">
              <a:solidFill>
                <a:srgbClr val="FF0000"/>
              </a:solidFill>
              <a:latin typeface="游ゴシック" panose="020B0400000000000000" pitchFamily="50" charset="-128"/>
              <a:cs typeface="Calibri"/>
            </a:endParaRPr>
          </a:p>
        </p:txBody>
      </p:sp>
      <p:sp>
        <p:nvSpPr>
          <p:cNvPr id="11" name="タイトル 1">
            <a:extLst>
              <a:ext uri="{FF2B5EF4-FFF2-40B4-BE49-F238E27FC236}">
                <a16:creationId xmlns:a16="http://schemas.microsoft.com/office/drawing/2014/main" id="{FDC813F0-F48D-4572-B7B9-8E85699F2B07}"/>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タピ郎の将来性</a:t>
            </a:r>
          </a:p>
        </p:txBody>
      </p:sp>
      <p:pic>
        <p:nvPicPr>
          <p:cNvPr id="8" name="図 7">
            <a:extLst>
              <a:ext uri="{FF2B5EF4-FFF2-40B4-BE49-F238E27FC236}">
                <a16:creationId xmlns:a16="http://schemas.microsoft.com/office/drawing/2014/main" id="{72649A80-B76F-41CC-A5D2-BD5D1A5FE7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3343542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3797646"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sz="4000" b="1">
              <a:latin typeface="游ゴシック" panose="020B0400000000000000" pitchFamily="50" charset="-128"/>
              <a:ea typeface="游ゴシック" panose="020B0400000000000000" pitchFamily="50" charset="-128"/>
            </a:endParaRP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551566" y="1487528"/>
            <a:ext cx="7575164" cy="374305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sz="2500" b="1">
              <a:latin typeface="游ゴシック" panose="020B0400000000000000" pitchFamily="50" charset="-128"/>
              <a:ea typeface="游ゴシック" panose="020B0400000000000000" pitchFamily="50" charset="-128"/>
              <a:cs typeface="Calibri"/>
            </a:endParaRPr>
          </a:p>
        </p:txBody>
      </p: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pic>
        <p:nvPicPr>
          <p:cNvPr id="9" name="図 8">
            <a:extLst>
              <a:ext uri="{FF2B5EF4-FFF2-40B4-BE49-F238E27FC236}">
                <a16:creationId xmlns:a16="http://schemas.microsoft.com/office/drawing/2014/main" id="{F9881ED5-9E79-4961-BAE2-8980865711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6401" y="1532791"/>
            <a:ext cx="5350363" cy="4012772"/>
          </a:xfrm>
          <a:prstGeom prst="rect">
            <a:avLst/>
          </a:prstGeom>
        </p:spPr>
      </p:pic>
    </p:spTree>
    <p:extLst>
      <p:ext uri="{BB962C8B-B14F-4D97-AF65-F5344CB8AC3E}">
        <p14:creationId xmlns:p14="http://schemas.microsoft.com/office/powerpoint/2010/main" val="2951866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3797646"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sz="4000" b="1">
              <a:latin typeface="游ゴシック" panose="020B0400000000000000" pitchFamily="50" charset="-128"/>
              <a:ea typeface="游ゴシック" panose="020B0400000000000000" pitchFamily="50" charset="-128"/>
            </a:endParaRP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551566" y="1487528"/>
            <a:ext cx="7575164" cy="374305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sz="2500" b="1">
              <a:latin typeface="游ゴシック" panose="020B0400000000000000" pitchFamily="50" charset="-128"/>
              <a:ea typeface="游ゴシック" panose="020B0400000000000000" pitchFamily="50" charset="-128"/>
              <a:cs typeface="Calibri"/>
            </a:endParaRPr>
          </a:p>
        </p:txBody>
      </p: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Tree>
    <p:extLst>
      <p:ext uri="{BB962C8B-B14F-4D97-AF65-F5344CB8AC3E}">
        <p14:creationId xmlns:p14="http://schemas.microsoft.com/office/powerpoint/2010/main" val="335082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グラフィックス 8" descr="医療">
            <a:extLst>
              <a:ext uri="{FF2B5EF4-FFF2-40B4-BE49-F238E27FC236}">
                <a16:creationId xmlns:a16="http://schemas.microsoft.com/office/drawing/2014/main" id="{B5185D88-CD72-4753-9584-098752843F63}"/>
              </a:ext>
            </a:extLst>
          </p:cNvPr>
          <p:cNvPicPr>
            <a:picLocks noChangeAspect="1"/>
          </p:cNvPicPr>
          <p:nvPr/>
        </p:nvPicPr>
        <p:blipFill>
          <a:blip r:embed="rId3">
            <a:alphaModFix amt="6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1792" y="942842"/>
            <a:ext cx="5425007" cy="5425007"/>
          </a:xfrm>
          <a:prstGeom prst="rect">
            <a:avLst/>
          </a:prstGeom>
        </p:spPr>
      </p:pic>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691975" y="1751330"/>
            <a:ext cx="8225604"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4000" b="1" dirty="0">
                <a:latin typeface="游ゴシック" panose="020B0400000000000000" pitchFamily="50" charset="-128"/>
                <a:ea typeface="游ゴシック" panose="020B0400000000000000" pitchFamily="50" charset="-128"/>
                <a:cs typeface="Calibri"/>
              </a:rPr>
              <a:t>リモートワーク，オンライン授業</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4000" b="1" dirty="0">
                <a:latin typeface="游ゴシック" panose="020B0400000000000000" pitchFamily="50" charset="-128"/>
                <a:ea typeface="游ゴシック" panose="020B0400000000000000" pitchFamily="50" charset="-128"/>
                <a:cs typeface="Calibri"/>
              </a:rPr>
              <a:t>巣ごもり消費</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4000" b="1" dirty="0">
                <a:latin typeface="游ゴシック" panose="020B0400000000000000" pitchFamily="50" charset="-128"/>
                <a:ea typeface="游ゴシック" panose="020B0400000000000000" pitchFamily="50" charset="-128"/>
                <a:cs typeface="Calibri"/>
              </a:rPr>
              <a:t>あらゆる場面での消毒</a:t>
            </a:r>
            <a:endParaRPr lang="en-US" altLang="ja-JP" sz="4000" b="1" dirty="0">
              <a:latin typeface="游ゴシック" panose="020B0400000000000000" pitchFamily="50" charset="-128"/>
              <a:ea typeface="游ゴシック" panose="020B0400000000000000" pitchFamily="50" charset="-128"/>
              <a:cs typeface="Calibri"/>
            </a:endParaRPr>
          </a:p>
          <a:p>
            <a:pPr marL="0" indent="0">
              <a:buNone/>
            </a:pPr>
            <a:r>
              <a:rPr lang="ja-JP" altLang="en-US" sz="4000" b="1" dirty="0">
                <a:latin typeface="游ゴシック" panose="020B0400000000000000" pitchFamily="50" charset="-128"/>
                <a:ea typeface="游ゴシック" panose="020B0400000000000000" pitchFamily="50" charset="-128"/>
                <a:cs typeface="Calibri"/>
              </a:rPr>
              <a:t>　</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4000" b="1" dirty="0">
              <a:latin typeface="游ゴシック" panose="020B0400000000000000" pitchFamily="50" charset="-128"/>
              <a:ea typeface="游ゴシック" panose="020B0400000000000000" pitchFamily="50" charset="-128"/>
              <a:cs typeface="Calibri"/>
            </a:endParaRPr>
          </a:p>
        </p:txBody>
      </p:sp>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5" y="576900"/>
            <a:ext cx="7526991"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生活の変化</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CEEC551C-22BC-4B31-AC80-1031CA2F57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223232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グラフィックス 8" descr="医療">
            <a:extLst>
              <a:ext uri="{FF2B5EF4-FFF2-40B4-BE49-F238E27FC236}">
                <a16:creationId xmlns:a16="http://schemas.microsoft.com/office/drawing/2014/main" id="{B5185D88-CD72-4753-9584-098752843F63}"/>
              </a:ext>
            </a:extLst>
          </p:cNvPr>
          <p:cNvPicPr>
            <a:picLocks noChangeAspect="1"/>
          </p:cNvPicPr>
          <p:nvPr/>
        </p:nvPicPr>
        <p:blipFill>
          <a:blip r:embed="rId3">
            <a:alphaModFix amt="6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1792" y="942842"/>
            <a:ext cx="5425007" cy="5425007"/>
          </a:xfrm>
          <a:prstGeom prst="rect">
            <a:avLst/>
          </a:prstGeom>
        </p:spPr>
      </p:pic>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782945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学校内の消毒液ボトル</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図 2" descr="建物, 座る, ボックス, 冷蔵庫 が含まれている画像&#10;&#10;自動的に生成された説明">
            <a:extLst>
              <a:ext uri="{FF2B5EF4-FFF2-40B4-BE49-F238E27FC236}">
                <a16:creationId xmlns:a16="http://schemas.microsoft.com/office/drawing/2014/main" id="{0E2D547B-75D9-4092-A2BA-6E117B1719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1070591" y="1627099"/>
            <a:ext cx="3476983" cy="3298472"/>
          </a:xfrm>
          <a:prstGeom prst="rect">
            <a:avLst/>
          </a:prstGeom>
        </p:spPr>
      </p:pic>
      <p:pic>
        <p:nvPicPr>
          <p:cNvPr id="8" name="図 7" descr="屋内, テーブル, 座る, 男 が含まれている画像&#10;&#10;自動的に生成された説明">
            <a:extLst>
              <a:ext uri="{FF2B5EF4-FFF2-40B4-BE49-F238E27FC236}">
                <a16:creationId xmlns:a16="http://schemas.microsoft.com/office/drawing/2014/main" id="{58534468-AE30-4BA9-A5C3-4AB24AAD406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4836935" y="1627098"/>
            <a:ext cx="3476982" cy="3298473"/>
          </a:xfrm>
          <a:prstGeom prst="rect">
            <a:avLst/>
          </a:prstGeom>
        </p:spPr>
      </p:pic>
      <p:sp>
        <p:nvSpPr>
          <p:cNvPr id="10" name="コンテンツ プレースホルダー 2">
            <a:extLst>
              <a:ext uri="{FF2B5EF4-FFF2-40B4-BE49-F238E27FC236}">
                <a16:creationId xmlns:a16="http://schemas.microsoft.com/office/drawing/2014/main" id="{795C23BB-CC4A-47B3-AF14-3DCBC177644D}"/>
              </a:ext>
            </a:extLst>
          </p:cNvPr>
          <p:cNvSpPr txBox="1">
            <a:spLocks/>
          </p:cNvSpPr>
          <p:nvPr/>
        </p:nvSpPr>
        <p:spPr>
          <a:xfrm>
            <a:off x="691976" y="5292622"/>
            <a:ext cx="4098965" cy="107522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en-US" altLang="ja-JP" sz="4000" b="1" dirty="0">
                <a:latin typeface="游ゴシック" panose="020B0400000000000000" pitchFamily="50" charset="-128"/>
                <a:ea typeface="游ゴシック" panose="020B0400000000000000" pitchFamily="50" charset="-128"/>
                <a:cs typeface="Calibri"/>
              </a:rPr>
              <a:t>D</a:t>
            </a:r>
            <a:r>
              <a:rPr lang="ja-JP" altLang="en-US" sz="4000" b="1" dirty="0">
                <a:latin typeface="游ゴシック" panose="020B0400000000000000" pitchFamily="50" charset="-128"/>
                <a:ea typeface="游ゴシック" panose="020B0400000000000000" pitchFamily="50" charset="-128"/>
                <a:cs typeface="Calibri"/>
              </a:rPr>
              <a:t>科ラボ前</a:t>
            </a:r>
            <a:endParaRPr lang="en-US" altLang="ja-JP" sz="4000" b="1" dirty="0">
              <a:latin typeface="游ゴシック" panose="020B0400000000000000" pitchFamily="50" charset="-128"/>
              <a:ea typeface="游ゴシック" panose="020B0400000000000000" pitchFamily="50" charset="-128"/>
              <a:cs typeface="Calibri"/>
            </a:endParaRPr>
          </a:p>
        </p:txBody>
      </p:sp>
      <p:sp>
        <p:nvSpPr>
          <p:cNvPr id="12" name="コンテンツ プレースホルダー 2">
            <a:extLst>
              <a:ext uri="{FF2B5EF4-FFF2-40B4-BE49-F238E27FC236}">
                <a16:creationId xmlns:a16="http://schemas.microsoft.com/office/drawing/2014/main" id="{3C9E9715-33FB-4F5B-AC63-75E077D8BEB6}"/>
              </a:ext>
            </a:extLst>
          </p:cNvPr>
          <p:cNvSpPr txBox="1">
            <a:spLocks/>
          </p:cNvSpPr>
          <p:nvPr/>
        </p:nvSpPr>
        <p:spPr>
          <a:xfrm>
            <a:off x="691976" y="5292623"/>
            <a:ext cx="4098965" cy="107522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en-US" altLang="ja-JP" sz="4000" b="1" dirty="0">
                <a:latin typeface="游ゴシック" panose="020B0400000000000000" pitchFamily="50" charset="-128"/>
                <a:ea typeface="游ゴシック" panose="020B0400000000000000" pitchFamily="50" charset="-128"/>
                <a:cs typeface="Calibri"/>
              </a:rPr>
              <a:t>D</a:t>
            </a:r>
            <a:r>
              <a:rPr lang="ja-JP" altLang="en-US" sz="4000" b="1" dirty="0">
                <a:latin typeface="游ゴシック" panose="020B0400000000000000" pitchFamily="50" charset="-128"/>
                <a:ea typeface="游ゴシック" panose="020B0400000000000000" pitchFamily="50" charset="-128"/>
                <a:cs typeface="Calibri"/>
              </a:rPr>
              <a:t>科ラボ前</a:t>
            </a:r>
            <a:endParaRPr lang="en-US" altLang="ja-JP" sz="4000" b="1" dirty="0">
              <a:latin typeface="游ゴシック" panose="020B0400000000000000" pitchFamily="50" charset="-128"/>
              <a:ea typeface="游ゴシック" panose="020B0400000000000000" pitchFamily="50" charset="-128"/>
              <a:cs typeface="Calibri"/>
            </a:endParaRPr>
          </a:p>
        </p:txBody>
      </p:sp>
      <p:sp>
        <p:nvSpPr>
          <p:cNvPr id="13" name="コンテンツ プレースホルダー 2">
            <a:extLst>
              <a:ext uri="{FF2B5EF4-FFF2-40B4-BE49-F238E27FC236}">
                <a16:creationId xmlns:a16="http://schemas.microsoft.com/office/drawing/2014/main" id="{932C57D2-B248-4A8A-A7D1-4105B958E1E8}"/>
              </a:ext>
            </a:extLst>
          </p:cNvPr>
          <p:cNvSpPr txBox="1">
            <a:spLocks/>
          </p:cNvSpPr>
          <p:nvPr/>
        </p:nvSpPr>
        <p:spPr>
          <a:xfrm>
            <a:off x="4458319" y="5292621"/>
            <a:ext cx="4098965" cy="107522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4000" b="1" dirty="0">
                <a:latin typeface="游ゴシック" panose="020B0400000000000000" pitchFamily="50" charset="-128"/>
                <a:ea typeface="游ゴシック" panose="020B0400000000000000" pitchFamily="50" charset="-128"/>
                <a:cs typeface="Calibri"/>
              </a:rPr>
              <a:t>学生課前</a:t>
            </a:r>
            <a:endParaRPr lang="en-US" altLang="ja-JP" sz="4000" b="1" dirty="0">
              <a:latin typeface="游ゴシック" panose="020B0400000000000000" pitchFamily="50" charset="-128"/>
              <a:ea typeface="游ゴシック" panose="020B0400000000000000" pitchFamily="50" charset="-128"/>
              <a:cs typeface="Calibri"/>
            </a:endParaRPr>
          </a:p>
        </p:txBody>
      </p:sp>
      <p:pic>
        <p:nvPicPr>
          <p:cNvPr id="14" name="図 13">
            <a:extLst>
              <a:ext uri="{FF2B5EF4-FFF2-40B4-BE49-F238E27FC236}">
                <a16:creationId xmlns:a16="http://schemas.microsoft.com/office/drawing/2014/main" id="{AAA5174B-D645-43B8-9608-DFAD7C7D05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232570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グラフィックス 8" descr="医療">
            <a:extLst>
              <a:ext uri="{FF2B5EF4-FFF2-40B4-BE49-F238E27FC236}">
                <a16:creationId xmlns:a16="http://schemas.microsoft.com/office/drawing/2014/main" id="{B5185D88-CD72-4753-9584-098752843F63}"/>
              </a:ext>
            </a:extLst>
          </p:cNvPr>
          <p:cNvPicPr>
            <a:picLocks noChangeAspect="1"/>
          </p:cNvPicPr>
          <p:nvPr/>
        </p:nvPicPr>
        <p:blipFill>
          <a:blip r:embed="rId3">
            <a:alphaModFix amt="6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1792" y="942842"/>
            <a:ext cx="5425007" cy="5425007"/>
          </a:xfrm>
          <a:prstGeom prst="rect">
            <a:avLst/>
          </a:prstGeom>
        </p:spPr>
      </p:pic>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5" y="576900"/>
            <a:ext cx="7526991"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生活の変化</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2">
            <a:extLst>
              <a:ext uri="{FF2B5EF4-FFF2-40B4-BE49-F238E27FC236}">
                <a16:creationId xmlns:a16="http://schemas.microsoft.com/office/drawing/2014/main" id="{14DF721D-F132-4388-BC49-2ADC89A55147}"/>
              </a:ext>
            </a:extLst>
          </p:cNvPr>
          <p:cNvSpPr txBox="1">
            <a:spLocks/>
          </p:cNvSpPr>
          <p:nvPr/>
        </p:nvSpPr>
        <p:spPr>
          <a:xfrm>
            <a:off x="691975" y="1751330"/>
            <a:ext cx="8225604" cy="45548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4000" b="1" dirty="0">
                <a:latin typeface="游ゴシック" panose="020B0400000000000000" pitchFamily="50" charset="-128"/>
                <a:ea typeface="游ゴシック" panose="020B0400000000000000" pitchFamily="50" charset="-128"/>
                <a:cs typeface="Calibri"/>
              </a:rPr>
              <a:t>リモートワーク，オンライン授業</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4000" b="1" dirty="0">
                <a:latin typeface="游ゴシック" panose="020B0400000000000000" pitchFamily="50" charset="-128"/>
                <a:ea typeface="游ゴシック" panose="020B0400000000000000" pitchFamily="50" charset="-128"/>
                <a:cs typeface="Calibri"/>
              </a:rPr>
              <a:t>巣ごもり消費</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4000" b="1" dirty="0">
                <a:solidFill>
                  <a:srgbClr val="FF0000"/>
                </a:solidFill>
                <a:latin typeface="游ゴシック" panose="020B0400000000000000" pitchFamily="50" charset="-128"/>
                <a:ea typeface="游ゴシック" panose="020B0400000000000000" pitchFamily="50" charset="-128"/>
                <a:cs typeface="Calibri"/>
              </a:rPr>
              <a:t>あらゆる場面での消毒</a:t>
            </a:r>
            <a:endParaRPr lang="en-US" altLang="ja-JP" sz="4000" b="1" dirty="0">
              <a:solidFill>
                <a:srgbClr val="FF0000"/>
              </a:solidFill>
              <a:latin typeface="游ゴシック" panose="020B0400000000000000" pitchFamily="50" charset="-128"/>
              <a:ea typeface="游ゴシック" panose="020B0400000000000000" pitchFamily="50" charset="-128"/>
              <a:cs typeface="Calibri"/>
            </a:endParaRPr>
          </a:p>
          <a:p>
            <a:pPr marL="0" indent="0">
              <a:buNone/>
            </a:pPr>
            <a:r>
              <a:rPr lang="en-US" altLang="ja-JP" sz="4000" b="1" dirty="0">
                <a:solidFill>
                  <a:srgbClr val="FF0000"/>
                </a:solidFill>
                <a:latin typeface="游ゴシック" panose="020B0400000000000000" pitchFamily="50" charset="-128"/>
                <a:ea typeface="游ゴシック" panose="020B0400000000000000" pitchFamily="50" charset="-128"/>
                <a:cs typeface="Calibri"/>
              </a:rPr>
              <a:t>	</a:t>
            </a:r>
            <a:r>
              <a:rPr lang="ja-JP" altLang="en-US" sz="4000" b="1" dirty="0">
                <a:solidFill>
                  <a:srgbClr val="FF0000"/>
                </a:solidFill>
                <a:latin typeface="游ゴシック" panose="020B0400000000000000" pitchFamily="50" charset="-128"/>
                <a:ea typeface="游ゴシック" panose="020B0400000000000000" pitchFamily="50" charset="-128"/>
                <a:cs typeface="Calibri"/>
              </a:rPr>
              <a:t>（手や指の消毒）</a:t>
            </a:r>
            <a:endParaRPr lang="en-US" altLang="ja-JP" sz="4000" b="1" dirty="0">
              <a:solidFill>
                <a:srgbClr val="FF0000"/>
              </a:solidFill>
              <a:latin typeface="游ゴシック" panose="020B0400000000000000" pitchFamily="50" charset="-128"/>
              <a:ea typeface="游ゴシック" panose="020B0400000000000000" pitchFamily="50" charset="-128"/>
              <a:cs typeface="Calibri"/>
            </a:endParaRPr>
          </a:p>
          <a:p>
            <a:pPr marL="0" indent="0">
              <a:buNone/>
            </a:pPr>
            <a:r>
              <a:rPr lang="ja-JP" altLang="en-US" sz="4000" b="1" dirty="0">
                <a:latin typeface="游ゴシック" panose="020B0400000000000000" pitchFamily="50" charset="-128"/>
                <a:ea typeface="游ゴシック" panose="020B0400000000000000" pitchFamily="50" charset="-128"/>
                <a:cs typeface="Calibri"/>
              </a:rPr>
              <a:t>　</a:t>
            </a:r>
            <a:endParaRPr lang="en-US" altLang="ja-JP" sz="40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endParaRPr lang="en-US" altLang="ja-JP" sz="40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4000" b="1" dirty="0">
              <a:latin typeface="游ゴシック" panose="020B0400000000000000" pitchFamily="50" charset="-128"/>
              <a:ea typeface="游ゴシック" panose="020B0400000000000000" pitchFamily="50" charset="-128"/>
              <a:cs typeface="Calibri"/>
            </a:endParaRPr>
          </a:p>
        </p:txBody>
      </p:sp>
      <p:pic>
        <p:nvPicPr>
          <p:cNvPr id="8" name="図 7">
            <a:extLst>
              <a:ext uri="{FF2B5EF4-FFF2-40B4-BE49-F238E27FC236}">
                <a16:creationId xmlns:a16="http://schemas.microsoft.com/office/drawing/2014/main" id="{02E0239A-9A86-4E7C-9ADB-A5C4B5CE0A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239164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グラフィックス 10" descr="手のひら">
            <a:extLst>
              <a:ext uri="{FF2B5EF4-FFF2-40B4-BE49-F238E27FC236}">
                <a16:creationId xmlns:a16="http://schemas.microsoft.com/office/drawing/2014/main" id="{A943959B-63AD-4148-80DE-39E505C823CE}"/>
              </a:ext>
            </a:extLst>
          </p:cNvPr>
          <p:cNvPicPr>
            <a:picLocks noChangeAspect="1"/>
          </p:cNvPicPr>
          <p:nvPr/>
        </p:nvPicPr>
        <p:blipFill>
          <a:blip r:embed="rId3">
            <a:alphaModFix amt="41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9334" y="1925675"/>
            <a:ext cx="5132350" cy="5132350"/>
          </a:xfrm>
          <a:prstGeom prst="rect">
            <a:avLst/>
          </a:prstGeom>
        </p:spPr>
      </p:pic>
      <p:sp>
        <p:nvSpPr>
          <p:cNvPr id="12" name="涙形 11">
            <a:extLst>
              <a:ext uri="{FF2B5EF4-FFF2-40B4-BE49-F238E27FC236}">
                <a16:creationId xmlns:a16="http://schemas.microsoft.com/office/drawing/2014/main" id="{27F4EB8A-135E-4DE9-BE9A-D0487AB89594}"/>
              </a:ext>
            </a:extLst>
          </p:cNvPr>
          <p:cNvSpPr/>
          <p:nvPr/>
        </p:nvSpPr>
        <p:spPr>
          <a:xfrm rot="18918171">
            <a:off x="4678952" y="2551522"/>
            <a:ext cx="470991" cy="497762"/>
          </a:xfrm>
          <a:prstGeom prst="teardrop">
            <a:avLst>
              <a:gd name="adj" fmla="val 1424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6323244"/>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1A7977A-D969-48B4-BC21-FF5E3E3B45DF}"/>
              </a:ext>
            </a:extLst>
          </p:cNvPr>
          <p:cNvSpPr/>
          <p:nvPr/>
        </p:nvSpPr>
        <p:spPr>
          <a:xfrm>
            <a:off x="580230" y="1408360"/>
            <a:ext cx="7983540" cy="1734591"/>
          </a:xfrm>
          <a:prstGeom prst="roundRect">
            <a:avLst>
              <a:gd name="adj" fmla="val 748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課題と解決方法</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806604" y="1483361"/>
            <a:ext cx="7757166" cy="150303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latin typeface="游ゴシック" panose="020B0400000000000000" pitchFamily="50" charset="-128"/>
                <a:ea typeface="游ゴシック" panose="020B0400000000000000" pitchFamily="50" charset="-128"/>
                <a:cs typeface="Calibri"/>
              </a:rPr>
              <a:t>課題</a:t>
            </a: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r>
              <a:rPr lang="ja-JP" altLang="en-US" sz="2800" b="1" dirty="0">
                <a:latin typeface="游ゴシック" panose="020B0400000000000000" pitchFamily="50" charset="-128"/>
                <a:ea typeface="游ゴシック" panose="020B0400000000000000" pitchFamily="50" charset="-128"/>
                <a:cs typeface="Calibri"/>
              </a:rPr>
              <a:t>　→</a:t>
            </a:r>
            <a:r>
              <a:rPr lang="ja-JP" altLang="en-US" sz="2800" b="1" dirty="0">
                <a:solidFill>
                  <a:srgbClr val="FF0000"/>
                </a:solidFill>
                <a:latin typeface="游ゴシック" panose="020B0400000000000000" pitchFamily="50" charset="-128"/>
                <a:ea typeface="游ゴシック" panose="020B0400000000000000" pitchFamily="50" charset="-128"/>
                <a:cs typeface="Calibri"/>
              </a:rPr>
              <a:t>手指の消毒をもっとしてもらいたい</a:t>
            </a:r>
            <a:endParaRPr lang="en-US" altLang="ja-JP" sz="2800" b="1" dirty="0">
              <a:solidFill>
                <a:srgbClr val="FF0000"/>
              </a:solidFill>
              <a:latin typeface="游ゴシック" panose="020B0400000000000000" pitchFamily="50" charset="-128"/>
              <a:ea typeface="游ゴシック" panose="020B0400000000000000" pitchFamily="50" charset="-128"/>
              <a:cs typeface="Calibri"/>
            </a:endParaRPr>
          </a:p>
          <a:p>
            <a:pPr marL="0" indent="0">
              <a:buNone/>
            </a:pPr>
            <a:r>
              <a:rPr lang="ja-JP" altLang="en-US" sz="2800" b="1" dirty="0">
                <a:latin typeface="游ゴシック" panose="020B0400000000000000" pitchFamily="50" charset="-128"/>
                <a:ea typeface="游ゴシック" panose="020B0400000000000000" pitchFamily="50" charset="-128"/>
                <a:cs typeface="Calibri"/>
              </a:rPr>
              <a:t>（意識が薄れることなく，習慣化してほしい）</a:t>
            </a: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a:p>
            <a:pPr marL="0" indent="0">
              <a:buNone/>
            </a:pPr>
            <a:endParaRPr lang="en-US" altLang="ja-JP" sz="2800" b="1" dirty="0">
              <a:latin typeface="游ゴシック" panose="020B0400000000000000" pitchFamily="50" charset="-128"/>
              <a:ea typeface="游ゴシック" panose="020B0400000000000000" pitchFamily="50" charset="-128"/>
              <a:cs typeface="Calibri"/>
            </a:endParaRPr>
          </a:p>
        </p:txBody>
      </p:sp>
      <p:pic>
        <p:nvPicPr>
          <p:cNvPr id="10" name="図 9">
            <a:extLst>
              <a:ext uri="{FF2B5EF4-FFF2-40B4-BE49-F238E27FC236}">
                <a16:creationId xmlns:a16="http://schemas.microsoft.com/office/drawing/2014/main" id="{33A7F566-D5C0-462C-9A25-6CF4883392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53130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グラフィックス 13" descr="手のひら">
            <a:extLst>
              <a:ext uri="{FF2B5EF4-FFF2-40B4-BE49-F238E27FC236}">
                <a16:creationId xmlns:a16="http://schemas.microsoft.com/office/drawing/2014/main" id="{82777376-959A-4E16-8EFE-2C3B04E8DF95}"/>
              </a:ext>
            </a:extLst>
          </p:cNvPr>
          <p:cNvPicPr>
            <a:picLocks noChangeAspect="1"/>
          </p:cNvPicPr>
          <p:nvPr/>
        </p:nvPicPr>
        <p:blipFill>
          <a:blip r:embed="rId3">
            <a:alphaModFix amt="41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9334" y="1925675"/>
            <a:ext cx="5132350" cy="5132350"/>
          </a:xfrm>
          <a:prstGeom prst="rect">
            <a:avLst/>
          </a:prstGeom>
        </p:spPr>
      </p:pic>
      <p:sp>
        <p:nvSpPr>
          <p:cNvPr id="15" name="涙形 14">
            <a:extLst>
              <a:ext uri="{FF2B5EF4-FFF2-40B4-BE49-F238E27FC236}">
                <a16:creationId xmlns:a16="http://schemas.microsoft.com/office/drawing/2014/main" id="{9D9439B2-BA80-4E14-9731-1006CFECD8A9}"/>
              </a:ext>
            </a:extLst>
          </p:cNvPr>
          <p:cNvSpPr/>
          <p:nvPr/>
        </p:nvSpPr>
        <p:spPr>
          <a:xfrm rot="18918171">
            <a:off x="4678952" y="2551522"/>
            <a:ext cx="470991" cy="497762"/>
          </a:xfrm>
          <a:prstGeom prst="teardrop">
            <a:avLst>
              <a:gd name="adj" fmla="val 1424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462170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a:latin typeface="游ゴシック" panose="020B0400000000000000" pitchFamily="50" charset="-128"/>
                <a:ea typeface="游ゴシック" panose="020B0400000000000000" pitchFamily="50" charset="-128"/>
              </a:rPr>
              <a:t>調査</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
        <p:nvSpPr>
          <p:cNvPr id="11" name="コンテンツ プレースホルダー 2">
            <a:extLst>
              <a:ext uri="{FF2B5EF4-FFF2-40B4-BE49-F238E27FC236}">
                <a16:creationId xmlns:a16="http://schemas.microsoft.com/office/drawing/2014/main" id="{BE03D7D4-87D2-4CDC-9BBB-6BB14EA18BD5}"/>
              </a:ext>
            </a:extLst>
          </p:cNvPr>
          <p:cNvSpPr txBox="1">
            <a:spLocks/>
          </p:cNvSpPr>
          <p:nvPr/>
        </p:nvSpPr>
        <p:spPr>
          <a:xfrm>
            <a:off x="414885" y="1793034"/>
            <a:ext cx="8577811" cy="384780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a:latin typeface="游ゴシック" panose="020B0400000000000000" pitchFamily="50" charset="-128"/>
                <a:ea typeface="游ゴシック" panose="020B0400000000000000" pitchFamily="50" charset="-128"/>
                <a:cs typeface="Calibri"/>
              </a:rPr>
              <a:t>　手指の消毒をしたがらない理由（</a:t>
            </a:r>
            <a:r>
              <a:rPr lang="en-US" altLang="ja-JP" sz="2800" b="1">
                <a:latin typeface="游ゴシック" panose="020B0400000000000000" pitchFamily="50" charset="-128"/>
                <a:ea typeface="游ゴシック" panose="020B0400000000000000" pitchFamily="50" charset="-128"/>
                <a:cs typeface="Calibri"/>
              </a:rPr>
              <a:t>2011</a:t>
            </a:r>
            <a:r>
              <a:rPr lang="ja-JP" altLang="en-US" sz="2800" b="1">
                <a:latin typeface="游ゴシック" panose="020B0400000000000000" pitchFamily="50" charset="-128"/>
                <a:ea typeface="游ゴシック" panose="020B0400000000000000" pitchFamily="50" charset="-128"/>
                <a:cs typeface="Calibri"/>
              </a:rPr>
              <a:t>～</a:t>
            </a:r>
            <a:r>
              <a:rPr lang="en-US" altLang="ja-JP" sz="2800" b="1">
                <a:latin typeface="游ゴシック" panose="020B0400000000000000" pitchFamily="50" charset="-128"/>
                <a:ea typeface="游ゴシック" panose="020B0400000000000000" pitchFamily="50" charset="-128"/>
                <a:cs typeface="Calibri"/>
              </a:rPr>
              <a:t>2013</a:t>
            </a:r>
            <a:r>
              <a:rPr lang="ja-JP" altLang="en-US" sz="2800" b="1">
                <a:latin typeface="游ゴシック" panose="020B0400000000000000" pitchFamily="50" charset="-128"/>
                <a:ea typeface="游ゴシック" panose="020B0400000000000000" pitchFamily="50" charset="-128"/>
                <a:cs typeface="Calibri"/>
              </a:rPr>
              <a:t>年）</a:t>
            </a:r>
            <a:endParaRPr lang="en-US" altLang="ja-JP" sz="2800" b="1">
              <a:latin typeface="游ゴシック" panose="020B0400000000000000" pitchFamily="50" charset="-128"/>
              <a:ea typeface="游ゴシック" panose="020B0400000000000000" pitchFamily="50" charset="-128"/>
              <a:cs typeface="Calibri"/>
            </a:endParaRPr>
          </a:p>
          <a:p>
            <a:pPr marL="0" indent="0">
              <a:buNone/>
            </a:pPr>
            <a:r>
              <a:rPr lang="ja-JP" altLang="en-US" sz="2800" b="1">
                <a:latin typeface="游ゴシック" panose="020B0400000000000000" pitchFamily="50" charset="-128"/>
                <a:cs typeface="Calibri"/>
              </a:rPr>
              <a:t>　</a:t>
            </a:r>
            <a:r>
              <a:rPr lang="ja-JP" altLang="en-US" sz="2800" b="1">
                <a:solidFill>
                  <a:srgbClr val="FF0000"/>
                </a:solidFill>
                <a:latin typeface="游ゴシック" panose="020B0400000000000000" pitchFamily="50" charset="-128"/>
                <a:cs typeface="Calibri"/>
              </a:rPr>
              <a:t>・必要性がない／感じない</a:t>
            </a:r>
            <a:r>
              <a:rPr lang="en-US" altLang="ja-JP" sz="2800" b="1" dirty="0">
                <a:solidFill>
                  <a:srgbClr val="FF0000"/>
                </a:solidFill>
                <a:latin typeface="游ゴシック" panose="020B0400000000000000" pitchFamily="50" charset="-128"/>
                <a:cs typeface="Calibri"/>
              </a:rPr>
              <a:t>	</a:t>
            </a:r>
            <a:r>
              <a:rPr lang="ja-JP" altLang="en-US" sz="2800" b="1">
                <a:solidFill>
                  <a:srgbClr val="FF0000"/>
                </a:solidFill>
                <a:latin typeface="游ゴシック" panose="020B0400000000000000" pitchFamily="50" charset="-128"/>
                <a:cs typeface="Calibri"/>
              </a:rPr>
              <a:t>（</a:t>
            </a:r>
            <a:r>
              <a:rPr lang="en-US" altLang="ja-JP" sz="2800" b="1">
                <a:solidFill>
                  <a:srgbClr val="FF0000"/>
                </a:solidFill>
                <a:latin typeface="游ゴシック" panose="020B0400000000000000" pitchFamily="50" charset="-128"/>
                <a:cs typeface="Calibri"/>
              </a:rPr>
              <a:t>46.3</a:t>
            </a:r>
            <a:r>
              <a:rPr lang="ja-JP" altLang="en-US" sz="2800" b="1">
                <a:solidFill>
                  <a:srgbClr val="FF0000"/>
                </a:solidFill>
                <a:latin typeface="游ゴシック" panose="020B0400000000000000" pitchFamily="50" charset="-128"/>
                <a:cs typeface="Calibri"/>
              </a:rPr>
              <a:t>％）</a:t>
            </a:r>
            <a:endParaRPr lang="en-US" altLang="ja-JP" sz="2800" b="1">
              <a:solidFill>
                <a:srgbClr val="FF0000"/>
              </a:solidFill>
              <a:latin typeface="游ゴシック" panose="020B0400000000000000" pitchFamily="50" charset="-128"/>
              <a:cs typeface="Calibri"/>
            </a:endParaRPr>
          </a:p>
          <a:p>
            <a:pPr marL="0" indent="0">
              <a:buNone/>
            </a:pPr>
            <a:r>
              <a:rPr lang="ja-JP" altLang="en-US" sz="2800" b="1">
                <a:solidFill>
                  <a:srgbClr val="FF0000"/>
                </a:solidFill>
                <a:latin typeface="游ゴシック" panose="020B0400000000000000" pitchFamily="50" charset="-128"/>
                <a:cs typeface="Calibri"/>
              </a:rPr>
              <a:t>　・設置場所に問題がある</a:t>
            </a:r>
            <a:r>
              <a:rPr lang="en-US" altLang="ja-JP" sz="2800" b="1" dirty="0">
                <a:solidFill>
                  <a:srgbClr val="FF0000"/>
                </a:solidFill>
                <a:latin typeface="游ゴシック" panose="020B0400000000000000" pitchFamily="50" charset="-128"/>
                <a:cs typeface="Calibri"/>
              </a:rPr>
              <a:t>	</a:t>
            </a:r>
            <a:r>
              <a:rPr lang="ja-JP" altLang="en-US" sz="2800" b="1">
                <a:solidFill>
                  <a:srgbClr val="FF0000"/>
                </a:solidFill>
                <a:latin typeface="游ゴシック" panose="020B0400000000000000" pitchFamily="50" charset="-128"/>
                <a:cs typeface="Calibri"/>
              </a:rPr>
              <a:t>（</a:t>
            </a:r>
            <a:r>
              <a:rPr lang="en-US" altLang="ja-JP" sz="2800" b="1">
                <a:solidFill>
                  <a:srgbClr val="FF0000"/>
                </a:solidFill>
                <a:latin typeface="游ゴシック" panose="020B0400000000000000" pitchFamily="50" charset="-128"/>
                <a:cs typeface="Calibri"/>
              </a:rPr>
              <a:t>37.6%</a:t>
            </a:r>
            <a:r>
              <a:rPr lang="ja-JP" altLang="en-US" sz="2800" b="1">
                <a:solidFill>
                  <a:srgbClr val="FF0000"/>
                </a:solidFill>
                <a:latin typeface="游ゴシック" panose="020B0400000000000000" pitchFamily="50" charset="-128"/>
                <a:cs typeface="Calibri"/>
              </a:rPr>
              <a:t>）</a:t>
            </a:r>
          </a:p>
          <a:p>
            <a:pPr marL="0" indent="0">
              <a:buNone/>
            </a:pPr>
            <a:r>
              <a:rPr lang="ja-JP" altLang="en-US" sz="2800" b="1">
                <a:solidFill>
                  <a:srgbClr val="FF0000"/>
                </a:solidFill>
                <a:latin typeface="游ゴシック" panose="020B0400000000000000" pitchFamily="50" charset="-128"/>
                <a:cs typeface="Calibri"/>
              </a:rPr>
              <a:t>　・面倒である</a:t>
            </a:r>
            <a:r>
              <a:rPr lang="en-US" altLang="ja-JP" sz="2800" b="1" dirty="0">
                <a:solidFill>
                  <a:srgbClr val="FF0000"/>
                </a:solidFill>
                <a:latin typeface="游ゴシック" panose="020B0400000000000000" pitchFamily="50" charset="-128"/>
                <a:cs typeface="Calibri"/>
              </a:rPr>
              <a:t>				</a:t>
            </a:r>
            <a:r>
              <a:rPr lang="ja-JP" altLang="en-US" sz="2800" b="1">
                <a:solidFill>
                  <a:srgbClr val="FF0000"/>
                </a:solidFill>
                <a:latin typeface="游ゴシック" panose="020B0400000000000000" pitchFamily="50" charset="-128"/>
                <a:cs typeface="Calibri"/>
              </a:rPr>
              <a:t>（</a:t>
            </a:r>
            <a:r>
              <a:rPr lang="en-US" altLang="ja-JP" sz="2800" b="1">
                <a:solidFill>
                  <a:srgbClr val="FF0000"/>
                </a:solidFill>
                <a:latin typeface="游ゴシック" panose="020B0400000000000000" pitchFamily="50" charset="-128"/>
                <a:cs typeface="Calibri"/>
              </a:rPr>
              <a:t>27.5%</a:t>
            </a:r>
            <a:r>
              <a:rPr lang="ja-JP" altLang="en-US" sz="2800" b="1">
                <a:solidFill>
                  <a:srgbClr val="FF0000"/>
                </a:solidFill>
                <a:latin typeface="游ゴシック" panose="020B0400000000000000" pitchFamily="50" charset="-128"/>
                <a:cs typeface="Calibri"/>
              </a:rPr>
              <a:t>）</a:t>
            </a:r>
          </a:p>
          <a:p>
            <a:pPr marL="0" indent="0">
              <a:buNone/>
            </a:pPr>
            <a:r>
              <a:rPr lang="ja-JP" altLang="en-US" sz="2800" b="1">
                <a:latin typeface="游ゴシック" panose="020B0400000000000000" pitchFamily="50" charset="-128"/>
                <a:cs typeface="Calibri"/>
              </a:rPr>
              <a:t>　・手が荒れる</a:t>
            </a:r>
            <a:r>
              <a:rPr lang="en-US" altLang="ja-JP" sz="2800" b="1" dirty="0">
                <a:latin typeface="游ゴシック" panose="020B0400000000000000" pitchFamily="50" charset="-128"/>
                <a:cs typeface="Calibri"/>
              </a:rPr>
              <a:t>				</a:t>
            </a:r>
            <a:r>
              <a:rPr lang="ja-JP" altLang="en-US" sz="2800" b="1">
                <a:latin typeface="游ゴシック" panose="020B0400000000000000" pitchFamily="50" charset="-128"/>
                <a:cs typeface="Calibri"/>
              </a:rPr>
              <a:t>（</a:t>
            </a:r>
            <a:r>
              <a:rPr lang="en-US" altLang="ja-JP" sz="2800" b="1">
                <a:latin typeface="游ゴシック" panose="020B0400000000000000" pitchFamily="50" charset="-128"/>
                <a:cs typeface="Calibri"/>
              </a:rPr>
              <a:t>26.2</a:t>
            </a:r>
            <a:r>
              <a:rPr lang="ja-JP" altLang="en-US" sz="2800" b="1">
                <a:latin typeface="游ゴシック" panose="020B0400000000000000" pitchFamily="50" charset="-128"/>
                <a:cs typeface="Calibri"/>
              </a:rPr>
              <a:t>％）</a:t>
            </a:r>
            <a:r>
              <a:rPr lang="en-US" altLang="ja-JP" sz="2800" b="1" dirty="0">
                <a:latin typeface="游ゴシック" panose="020B0400000000000000" pitchFamily="50" charset="-128"/>
                <a:cs typeface="Calibri"/>
              </a:rPr>
              <a:t>	</a:t>
            </a:r>
            <a:endParaRPr lang="ja-JP" altLang="en-US" sz="2800" b="1">
              <a:latin typeface="游ゴシック" panose="020B0400000000000000" pitchFamily="50" charset="-128"/>
              <a:cs typeface="Calibri"/>
            </a:endParaRPr>
          </a:p>
          <a:p>
            <a:pPr marL="0" indent="0">
              <a:buNone/>
            </a:pPr>
            <a:r>
              <a:rPr lang="ja-JP" altLang="en-US" sz="2800" b="1">
                <a:latin typeface="游ゴシック" panose="020B0400000000000000" pitchFamily="50" charset="-128"/>
                <a:cs typeface="Calibri"/>
              </a:rPr>
              <a:t>　・その他</a:t>
            </a:r>
            <a:r>
              <a:rPr lang="en-US" altLang="ja-JP" sz="2800" b="1" dirty="0">
                <a:latin typeface="游ゴシック" panose="020B0400000000000000" pitchFamily="50" charset="-128"/>
                <a:cs typeface="Calibri"/>
              </a:rPr>
              <a:t>					</a:t>
            </a:r>
            <a:r>
              <a:rPr lang="ja-JP" altLang="en-US" sz="2800" b="1">
                <a:latin typeface="游ゴシック" panose="020B0400000000000000" pitchFamily="50" charset="-128"/>
                <a:cs typeface="Calibri"/>
              </a:rPr>
              <a:t>（</a:t>
            </a:r>
            <a:r>
              <a:rPr lang="en-US" altLang="ja-JP" sz="2800" b="1">
                <a:latin typeface="游ゴシック" panose="020B0400000000000000" pitchFamily="50" charset="-128"/>
                <a:cs typeface="Calibri"/>
              </a:rPr>
              <a:t>12.1</a:t>
            </a:r>
            <a:r>
              <a:rPr lang="ja-JP" altLang="en-US" sz="2800" b="1">
                <a:latin typeface="游ゴシック" panose="020B0400000000000000" pitchFamily="50" charset="-128"/>
                <a:cs typeface="Calibri"/>
              </a:rPr>
              <a:t>％）</a:t>
            </a:r>
            <a:endParaRPr lang="en-US" altLang="ja-JP" sz="2800" b="1">
              <a:latin typeface="游ゴシック" panose="020B0400000000000000" pitchFamily="50" charset="-128"/>
              <a:ea typeface="游ゴシック" panose="020B0400000000000000" pitchFamily="50" charset="-128"/>
              <a:cs typeface="Calibri"/>
            </a:endParaRPr>
          </a:p>
          <a:p>
            <a:pPr marL="0" indent="0">
              <a:buNone/>
            </a:pPr>
            <a:r>
              <a:rPr lang="en-US" altLang="ja-JP" sz="2800" b="1">
                <a:latin typeface="游ゴシック" panose="020B0400000000000000" pitchFamily="50" charset="-128"/>
                <a:ea typeface="游ゴシック" panose="020B0400000000000000" pitchFamily="50" charset="-128"/>
                <a:cs typeface="Calibri"/>
              </a:rPr>
              <a:t>	</a:t>
            </a:r>
          </a:p>
        </p:txBody>
      </p:sp>
      <p:sp>
        <p:nvSpPr>
          <p:cNvPr id="13" name="テキスト ボックス 12">
            <a:extLst>
              <a:ext uri="{FF2B5EF4-FFF2-40B4-BE49-F238E27FC236}">
                <a16:creationId xmlns:a16="http://schemas.microsoft.com/office/drawing/2014/main" id="{355CBEB8-5FBC-4FEA-8B74-CCE0E90B6305}"/>
              </a:ext>
            </a:extLst>
          </p:cNvPr>
          <p:cNvSpPr txBox="1"/>
          <p:nvPr/>
        </p:nvSpPr>
        <p:spPr>
          <a:xfrm>
            <a:off x="2239702" y="5352902"/>
            <a:ext cx="7030085" cy="923330"/>
          </a:xfrm>
          <a:prstGeom prst="rect">
            <a:avLst/>
          </a:prstGeom>
          <a:noFill/>
        </p:spPr>
        <p:txBody>
          <a:bodyPr wrap="square" rtlCol="0">
            <a:spAutoFit/>
          </a:bodyPr>
          <a:lstStyle/>
          <a:p>
            <a:r>
              <a:rPr lang="ja-JP" altLang="en-US"/>
              <a:t>加藤豊範「手指衛生遵守率向上のための組織的な取り組みとその評価（</a:t>
            </a:r>
            <a:r>
              <a:rPr lang="en-US" altLang="ja-JP"/>
              <a:t>2015</a:t>
            </a:r>
            <a:r>
              <a:rPr lang="ja-JP" altLang="en-US"/>
              <a:t>年、日本環境感染学会誌</a:t>
            </a:r>
            <a:r>
              <a:rPr lang="en-US" altLang="ja-JP"/>
              <a:t>33</a:t>
            </a:r>
            <a:r>
              <a:rPr lang="ja-JP" altLang="en-US"/>
              <a:t>巻</a:t>
            </a:r>
            <a:r>
              <a:rPr lang="en-US" altLang="ja-JP"/>
              <a:t>4</a:t>
            </a:r>
            <a:r>
              <a:rPr lang="ja-JP" altLang="en-US"/>
              <a:t>号、</a:t>
            </a:r>
            <a:r>
              <a:rPr lang="en-US" altLang="ja-JP"/>
              <a:t>274-280</a:t>
            </a:r>
            <a:r>
              <a:rPr lang="ja-JP" altLang="en-US"/>
              <a:t>）」</a:t>
            </a:r>
            <a:endParaRPr lang="en-US" altLang="ja-JP"/>
          </a:p>
          <a:p>
            <a:r>
              <a:rPr lang="en-US" altLang="ja-JP">
                <a:hlinkClick r:id="rId5"/>
              </a:rPr>
              <a:t>https://www.jstage.jst.go.jp/article/jsei/30/4/30_14-034/_pdf</a:t>
            </a:r>
            <a:r>
              <a:rPr lang="ja-JP" altLang="en-US"/>
              <a:t>　</a:t>
            </a:r>
            <a:endParaRPr kumimoji="1" lang="ja-JP" altLang="en-US"/>
          </a:p>
        </p:txBody>
      </p:sp>
      <p:pic>
        <p:nvPicPr>
          <p:cNvPr id="10" name="図 9">
            <a:extLst>
              <a:ext uri="{FF2B5EF4-FFF2-40B4-BE49-F238E27FC236}">
                <a16:creationId xmlns:a16="http://schemas.microsoft.com/office/drawing/2014/main" id="{CB4C6D24-33D9-4EB6-A919-A715925939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6799" y="0"/>
            <a:ext cx="1580212" cy="1185159"/>
          </a:xfrm>
          <a:prstGeom prst="rect">
            <a:avLst/>
          </a:prstGeom>
        </p:spPr>
      </p:pic>
    </p:spTree>
    <p:extLst>
      <p:ext uri="{BB962C8B-B14F-4D97-AF65-F5344CB8AC3E}">
        <p14:creationId xmlns:p14="http://schemas.microsoft.com/office/powerpoint/2010/main" val="14468457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2595</Words>
  <Application>Microsoft Office PowerPoint</Application>
  <PresentationFormat>画面に合わせる (4:3)</PresentationFormat>
  <Paragraphs>298</Paragraphs>
  <Slides>43</Slides>
  <Notes>43</Notes>
  <HiddenSlides>0</HiddenSlides>
  <MMClips>4</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43</vt:i4>
      </vt:variant>
    </vt:vector>
  </HeadingPairs>
  <TitlesOfParts>
    <vt:vector size="49" baseType="lpstr">
      <vt:lpstr>游ゴシック</vt:lpstr>
      <vt:lpstr>Arial</vt:lpstr>
      <vt:lpstr>Calibri</vt:lpstr>
      <vt:lpstr>Calibri Light</vt:lpstr>
      <vt:lpstr>Wingdings</vt:lpstr>
      <vt:lpstr>Office テーマ</vt:lpstr>
      <vt:lpstr>TPYLOプロジェクト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MIRS班別会議②(6/5)</dc:title>
  <dc:creator>SUZUKI　Mayumi</dc:creator>
  <cp:lastModifiedBy>SUZUKI　Mayumi</cp:lastModifiedBy>
  <cp:revision>50</cp:revision>
  <dcterms:created xsi:type="dcterms:W3CDTF">2020-06-05T05:52:02Z</dcterms:created>
  <dcterms:modified xsi:type="dcterms:W3CDTF">2021-02-04T14:15:20Z</dcterms:modified>
</cp:coreProperties>
</file>